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9" r:id="rId2"/>
    <p:sldId id="351" r:id="rId3"/>
    <p:sldId id="358" r:id="rId4"/>
    <p:sldId id="360" r:id="rId5"/>
    <p:sldId id="359" r:id="rId6"/>
    <p:sldId id="352" r:id="rId7"/>
    <p:sldId id="322" r:id="rId8"/>
    <p:sldId id="340" r:id="rId9"/>
    <p:sldId id="361" r:id="rId10"/>
    <p:sldId id="334" r:id="rId11"/>
    <p:sldId id="362" r:id="rId12"/>
    <p:sldId id="341" r:id="rId13"/>
    <p:sldId id="363" r:id="rId14"/>
    <p:sldId id="338" r:id="rId15"/>
    <p:sldId id="364" r:id="rId16"/>
    <p:sldId id="339" r:id="rId17"/>
    <p:sldId id="343" r:id="rId18"/>
    <p:sldId id="342" r:id="rId19"/>
    <p:sldId id="344" r:id="rId20"/>
    <p:sldId id="365" r:id="rId21"/>
    <p:sldId id="366" r:id="rId22"/>
    <p:sldId id="367" r:id="rId23"/>
    <p:sldId id="368" r:id="rId24"/>
    <p:sldId id="370" r:id="rId25"/>
    <p:sldId id="371" r:id="rId26"/>
    <p:sldId id="369" r:id="rId27"/>
    <p:sldId id="331" r:id="rId28"/>
    <p:sldId id="332" r:id="rId29"/>
    <p:sldId id="355" r:id="rId30"/>
    <p:sldId id="354" r:id="rId31"/>
    <p:sldId id="357" r:id="rId32"/>
    <p:sldId id="356" r:id="rId33"/>
    <p:sldId id="353" r:id="rId34"/>
    <p:sldId id="333" r:id="rId35"/>
    <p:sldId id="348" r:id="rId36"/>
    <p:sldId id="350" r:id="rId37"/>
    <p:sldId id="257" r:id="rId38"/>
    <p:sldId id="310" r:id="rId39"/>
    <p:sldId id="311" r:id="rId40"/>
    <p:sldId id="321" r:id="rId41"/>
    <p:sldId id="324" r:id="rId42"/>
    <p:sldId id="326" r:id="rId43"/>
    <p:sldId id="320" r:id="rId44"/>
    <p:sldId id="31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07DEF99-EB6A-FF4E-8CAF-53F4D8774559}">
          <p14:sldIdLst>
            <p14:sldId id="329"/>
            <p14:sldId id="351"/>
            <p14:sldId id="358"/>
            <p14:sldId id="360"/>
            <p14:sldId id="359"/>
            <p14:sldId id="352"/>
          </p14:sldIdLst>
        </p14:section>
        <p14:section name="Build Vis 1" id="{A5E33504-A135-9442-A246-C398B253B988}">
          <p14:sldIdLst>
            <p14:sldId id="322"/>
            <p14:sldId id="340"/>
            <p14:sldId id="361"/>
            <p14:sldId id="334"/>
            <p14:sldId id="362"/>
            <p14:sldId id="341"/>
            <p14:sldId id="363"/>
            <p14:sldId id="338"/>
            <p14:sldId id="364"/>
            <p14:sldId id="339"/>
            <p14:sldId id="343"/>
            <p14:sldId id="342"/>
            <p14:sldId id="344"/>
          </p14:sldIdLst>
        </p14:section>
        <p14:section name="Build Vis 2 - New York" id="{82A9C969-8203-D743-9DBB-B7EF5715CE4C}">
          <p14:sldIdLst>
            <p14:sldId id="365"/>
            <p14:sldId id="366"/>
            <p14:sldId id="367"/>
          </p14:sldIdLst>
        </p14:section>
        <p14:section name="Build Vis 3 - gender" id="{A0C0C2F5-1FEB-664C-9B82-5C5A1DBC7E17}">
          <p14:sldIdLst>
            <p14:sldId id="368"/>
            <p14:sldId id="370"/>
            <p14:sldId id="371"/>
            <p14:sldId id="369"/>
          </p14:sldIdLst>
        </p14:section>
        <p14:section name="Resources Section" id="{0BEB64BD-69AA-134B-AEE2-3CBD4A025935}">
          <p14:sldIdLst>
            <p14:sldId id="331"/>
          </p14:sldIdLst>
        </p14:section>
        <p14:section name="Volunteer Section" id="{C3FA2831-74C3-134E-B232-00CA8845DCB4}">
          <p14:sldIdLst>
            <p14:sldId id="332"/>
            <p14:sldId id="355"/>
            <p14:sldId id="354"/>
            <p14:sldId id="357"/>
            <p14:sldId id="356"/>
            <p14:sldId id="353"/>
          </p14:sldIdLst>
        </p14:section>
        <p14:section name="Learning Community Section" id="{F0C9C67C-C5BC-CA47-9996-4DAF8F212CB1}">
          <p14:sldIdLst>
            <p14:sldId id="333"/>
            <p14:sldId id="348"/>
          </p14:sldIdLst>
        </p14:section>
        <p14:section name="Conclusion" id="{506E86C3-26EA-6B45-A1C2-E644D58A6D3D}">
          <p14:sldIdLst>
            <p14:sldId id="350"/>
          </p14:sldIdLst>
        </p14:section>
        <p14:section name="Old Cork template" id="{AFE3D181-03E7-D149-8580-DF0F164A0412}">
          <p14:sldIdLst>
            <p14:sldId id="257"/>
            <p14:sldId id="310"/>
            <p14:sldId id="311"/>
            <p14:sldId id="321"/>
            <p14:sldId id="324"/>
            <p14:sldId id="326"/>
            <p14:sldId id="320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8F0FF"/>
    <a:srgbClr val="DEF3FF"/>
    <a:srgbClr val="F7FFEF"/>
    <a:srgbClr val="FFEBEA"/>
    <a:srgbClr val="FFECDF"/>
    <a:srgbClr val="E3F6FF"/>
    <a:srgbClr val="B7BBD8"/>
    <a:srgbClr val="FFBA7B"/>
    <a:srgbClr val="979797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1" autoAdjust="0"/>
    <p:restoredTop sz="98472" autoAdjust="0"/>
  </p:normalViewPr>
  <p:slideViewPr>
    <p:cSldViewPr snapToGrid="0" snapToObjects="1">
      <p:cViewPr varScale="1">
        <p:scale>
          <a:sx n="104" d="100"/>
          <a:sy n="104" d="100"/>
        </p:scale>
        <p:origin x="132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dfutrell/Downloads/spectrum%20data%20inpu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dfutrell/Downloads/spectrum%20data%20inpu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Work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dfutrell/Downloads/spectrum%20data%20inpu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dfutrell/Downloads/spectrum%20data%20inpu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862966868827844"/>
          <c:w val="0.920002152088063"/>
          <c:h val="0.816816098668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Sheet1!$C$5:$O$5</c:f>
              <c:numCache>
                <c:formatCode>0%</c:formatCode>
                <c:ptCount val="13"/>
                <c:pt idx="0">
                  <c:v>0.02</c:v>
                </c:pt>
                <c:pt idx="1">
                  <c:v>0.13</c:v>
                </c:pt>
                <c:pt idx="2">
                  <c:v>0.24</c:v>
                </c:pt>
                <c:pt idx="3">
                  <c:v>0.31</c:v>
                </c:pt>
                <c:pt idx="4">
                  <c:v>0.12</c:v>
                </c:pt>
                <c:pt idx="5">
                  <c:v>0.09</c:v>
                </c:pt>
                <c:pt idx="6">
                  <c:v>0.04</c:v>
                </c:pt>
                <c:pt idx="7">
                  <c:v>0.02</c:v>
                </c:pt>
                <c:pt idx="8">
                  <c:v>0.02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42701152"/>
        <c:axId val="2142709520"/>
      </c:barChart>
      <c:catAx>
        <c:axId val="214270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709520"/>
        <c:crosses val="autoZero"/>
        <c:auto val="1"/>
        <c:lblAlgn val="ctr"/>
        <c:lblOffset val="100"/>
        <c:noMultiLvlLbl val="0"/>
      </c:catAx>
      <c:valAx>
        <c:axId val="214270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70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9513484625124"/>
          <c:y val="0.0121214378403384"/>
          <c:w val="0.517477609317107"/>
          <c:h val="0.069130382284406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862966868827844"/>
          <c:w val="0.920002152088063"/>
          <c:h val="0.816816098668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Sheet1!$C$5:$O$5</c:f>
              <c:numCache>
                <c:formatCode>0%</c:formatCode>
                <c:ptCount val="13"/>
                <c:pt idx="0">
                  <c:v>0.02</c:v>
                </c:pt>
                <c:pt idx="1">
                  <c:v>0.13</c:v>
                </c:pt>
                <c:pt idx="2">
                  <c:v>0.24</c:v>
                </c:pt>
                <c:pt idx="3">
                  <c:v>0.31</c:v>
                </c:pt>
                <c:pt idx="4">
                  <c:v>0.12</c:v>
                </c:pt>
                <c:pt idx="5">
                  <c:v>0.09</c:v>
                </c:pt>
                <c:pt idx="6">
                  <c:v>0.04</c:v>
                </c:pt>
                <c:pt idx="7">
                  <c:v>0.02</c:v>
                </c:pt>
                <c:pt idx="8">
                  <c:v>0.02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43051408"/>
        <c:axId val="2143054800"/>
      </c:barChart>
      <c:catAx>
        <c:axId val="214305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054800"/>
        <c:crosses val="autoZero"/>
        <c:auto val="1"/>
        <c:lblAlgn val="ctr"/>
        <c:lblOffset val="100"/>
        <c:noMultiLvlLbl val="0"/>
      </c:catAx>
      <c:valAx>
        <c:axId val="214305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05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9513484625124"/>
          <c:y val="0.0121214378403384"/>
          <c:w val="0.517477609317107"/>
          <c:h val="0.069130382284406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862966868827844"/>
          <c:w val="0.920002152088063"/>
          <c:h val="0.816816098668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Sheet1!$C$5:$O$5</c:f>
              <c:numCache>
                <c:formatCode>0%</c:formatCode>
                <c:ptCount val="13"/>
                <c:pt idx="0">
                  <c:v>0.02</c:v>
                </c:pt>
                <c:pt idx="1">
                  <c:v>0.13</c:v>
                </c:pt>
                <c:pt idx="2">
                  <c:v>0.24</c:v>
                </c:pt>
                <c:pt idx="3">
                  <c:v>0.31</c:v>
                </c:pt>
                <c:pt idx="4">
                  <c:v>0.12</c:v>
                </c:pt>
                <c:pt idx="5">
                  <c:v>0.09</c:v>
                </c:pt>
                <c:pt idx="6">
                  <c:v>0.04</c:v>
                </c:pt>
                <c:pt idx="7">
                  <c:v>0.02</c:v>
                </c:pt>
                <c:pt idx="8">
                  <c:v>0.02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04376640"/>
        <c:axId val="-2143082480"/>
      </c:barChart>
      <c:catAx>
        <c:axId val="-210437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082480"/>
        <c:crosses val="autoZero"/>
        <c:auto val="1"/>
        <c:lblAlgn val="ctr"/>
        <c:lblOffset val="100"/>
        <c:noMultiLvlLbl val="0"/>
      </c:catAx>
      <c:valAx>
        <c:axId val="-214308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37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9513484625124"/>
          <c:y val="0.0121214378403384"/>
          <c:w val="0.517477609317107"/>
          <c:h val="0.069130382284406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659490694230794"/>
          <c:w val="0.920002152088063"/>
          <c:h val="0.839194518597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Boston!$B$2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Boston!$C$1:$O$1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Boston!$C$2:$O$2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Boston!$B$5</c:f>
              <c:strCache>
                <c:ptCount val="1"/>
                <c:pt idx="0">
                  <c:v>Internet Companies in New York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Boston!$C$1:$O$1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Boston!$C$5:$O$5</c:f>
              <c:numCache>
                <c:formatCode>0%</c:formatCode>
                <c:ptCount val="13"/>
                <c:pt idx="0">
                  <c:v>0.03</c:v>
                </c:pt>
                <c:pt idx="1">
                  <c:v>0.19</c:v>
                </c:pt>
                <c:pt idx="2">
                  <c:v>0.31</c:v>
                </c:pt>
                <c:pt idx="3">
                  <c:v>0.3</c:v>
                </c:pt>
                <c:pt idx="4">
                  <c:v>0.09</c:v>
                </c:pt>
                <c:pt idx="5">
                  <c:v>0.03</c:v>
                </c:pt>
                <c:pt idx="6">
                  <c:v>0.03</c:v>
                </c:pt>
                <c:pt idx="7">
                  <c:v>0.01</c:v>
                </c:pt>
                <c:pt idx="8">
                  <c:v>0.01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147283040"/>
        <c:axId val="2137785616"/>
      </c:barChart>
      <c:catAx>
        <c:axId val="-214728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785616"/>
        <c:crosses val="autoZero"/>
        <c:auto val="1"/>
        <c:lblAlgn val="ctr"/>
        <c:lblOffset val="100"/>
        <c:noMultiLvlLbl val="0"/>
      </c:catAx>
      <c:valAx>
        <c:axId val="213778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728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91136266629364"/>
          <c:y val="0.000134614393674002"/>
          <c:w val="0.528029870982321"/>
          <c:h val="0.060050402505026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659490694230794"/>
          <c:w val="0.920002152088063"/>
          <c:h val="0.839194518597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Boston!$B$2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Boston!$C$1:$O$1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Boston!$C$2:$O$2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Boston!$B$5</c:f>
              <c:strCache>
                <c:ptCount val="1"/>
                <c:pt idx="0">
                  <c:v>Internet Companies in New York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Boston!$C$1:$O$1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Boston!$C$5:$O$5</c:f>
              <c:numCache>
                <c:formatCode>0%</c:formatCode>
                <c:ptCount val="13"/>
                <c:pt idx="0">
                  <c:v>0.03</c:v>
                </c:pt>
                <c:pt idx="1">
                  <c:v>0.19</c:v>
                </c:pt>
                <c:pt idx="2">
                  <c:v>0.31</c:v>
                </c:pt>
                <c:pt idx="3">
                  <c:v>0.3</c:v>
                </c:pt>
                <c:pt idx="4">
                  <c:v>0.09</c:v>
                </c:pt>
                <c:pt idx="5">
                  <c:v>0.03</c:v>
                </c:pt>
                <c:pt idx="6">
                  <c:v>0.03</c:v>
                </c:pt>
                <c:pt idx="7">
                  <c:v>0.01</c:v>
                </c:pt>
                <c:pt idx="8">
                  <c:v>0.01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31384560"/>
        <c:axId val="2131013568"/>
      </c:barChart>
      <c:catAx>
        <c:axId val="213138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013568"/>
        <c:crosses val="autoZero"/>
        <c:auto val="1"/>
        <c:lblAlgn val="ctr"/>
        <c:lblOffset val="100"/>
        <c:noMultiLvlLbl val="0"/>
      </c:catAx>
      <c:valAx>
        <c:axId val="213101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38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91136266629364"/>
          <c:y val="0.000134614393674002"/>
          <c:w val="0.528029870982321"/>
          <c:h val="0.0600504025050261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0862966868827844"/>
          <c:w val="0.920002152088063"/>
          <c:h val="0.816816098668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Sheet1!$C$2:$O$2</c:f>
              <c:numCache>
                <c:formatCode>0%</c:formatCode>
                <c:ptCount val="13"/>
                <c:pt idx="0">
                  <c:v>0.0</c:v>
                </c:pt>
                <c:pt idx="1">
                  <c:v>0.19</c:v>
                </c:pt>
                <c:pt idx="2">
                  <c:v>0.29</c:v>
                </c:pt>
                <c:pt idx="3">
                  <c:v>0.32</c:v>
                </c:pt>
                <c:pt idx="4">
                  <c:v>0.14</c:v>
                </c:pt>
                <c:pt idx="5">
                  <c:v>0.031</c:v>
                </c:pt>
                <c:pt idx="6">
                  <c:v>0.029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Sheet1!$C$1:$O$1</c:f>
              <c:strCache>
                <c:ptCount val="13"/>
                <c:pt idx="0">
                  <c:v>18 - 19</c:v>
                </c:pt>
                <c:pt idx="1">
                  <c:v>20 - 24</c:v>
                </c:pt>
                <c:pt idx="2">
                  <c:v>25 - 29</c:v>
                </c:pt>
                <c:pt idx="3">
                  <c:v>30 - 34</c:v>
                </c:pt>
                <c:pt idx="4">
                  <c:v>35 - 39</c:v>
                </c:pt>
                <c:pt idx="5">
                  <c:v>40 - 44</c:v>
                </c:pt>
                <c:pt idx="6">
                  <c:v>45 - 49</c:v>
                </c:pt>
                <c:pt idx="7">
                  <c:v>50 - 54</c:v>
                </c:pt>
                <c:pt idx="8">
                  <c:v>55 - 59</c:v>
                </c:pt>
                <c:pt idx="9">
                  <c:v>60 - 64</c:v>
                </c:pt>
                <c:pt idx="10">
                  <c:v>65 - 69</c:v>
                </c:pt>
                <c:pt idx="11">
                  <c:v>70 - 74</c:v>
                </c:pt>
                <c:pt idx="12">
                  <c:v>75 +</c:v>
                </c:pt>
              </c:strCache>
            </c:strRef>
          </c:cat>
          <c:val>
            <c:numRef>
              <c:f>Sheet1!$C$5:$O$5</c:f>
              <c:numCache>
                <c:formatCode>0%</c:formatCode>
                <c:ptCount val="13"/>
                <c:pt idx="0">
                  <c:v>0.02</c:v>
                </c:pt>
                <c:pt idx="1">
                  <c:v>0.13</c:v>
                </c:pt>
                <c:pt idx="2">
                  <c:v>0.24</c:v>
                </c:pt>
                <c:pt idx="3">
                  <c:v>0.31</c:v>
                </c:pt>
                <c:pt idx="4">
                  <c:v>0.12</c:v>
                </c:pt>
                <c:pt idx="5">
                  <c:v>0.09</c:v>
                </c:pt>
                <c:pt idx="6">
                  <c:v>0.04</c:v>
                </c:pt>
                <c:pt idx="7">
                  <c:v>0.02</c:v>
                </c:pt>
                <c:pt idx="8">
                  <c:v>0.02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34377280"/>
        <c:axId val="-2064605648"/>
      </c:barChart>
      <c:catAx>
        <c:axId val="213437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4605648"/>
        <c:crosses val="autoZero"/>
        <c:auto val="1"/>
        <c:lblAlgn val="ctr"/>
        <c:lblOffset val="100"/>
        <c:noMultiLvlLbl val="0"/>
      </c:catAx>
      <c:valAx>
        <c:axId val="-206460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3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9513484625124"/>
          <c:y val="0.0121214378403384"/>
          <c:w val="0.517477609317107"/>
          <c:h val="0.069130382284406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109181495885689"/>
          <c:w val="0.920002152088063"/>
          <c:h val="0.678446276553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gender!$B$2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gender!$C$1:$E$1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gender!$C$2:$E$2</c:f>
              <c:numCache>
                <c:formatCode>0%</c:formatCode>
                <c:ptCount val="3"/>
                <c:pt idx="0">
                  <c:v>0.78</c:v>
                </c:pt>
                <c:pt idx="1">
                  <c:v>0.22</c:v>
                </c:pt>
                <c:pt idx="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gender!$B$5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gender!$C$1:$E$1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gender!$C$5:$E$5</c:f>
              <c:numCache>
                <c:formatCode>0%</c:formatCode>
                <c:ptCount val="3"/>
                <c:pt idx="0">
                  <c:v>0.71</c:v>
                </c:pt>
                <c:pt idx="1">
                  <c:v>0.28</c:v>
                </c:pt>
                <c:pt idx="2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63398416"/>
        <c:axId val="-2050055072"/>
      </c:barChart>
      <c:catAx>
        <c:axId val="-20633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0055072"/>
        <c:crosses val="autoZero"/>
        <c:auto val="1"/>
        <c:lblAlgn val="ctr"/>
        <c:lblOffset val="100"/>
        <c:noMultiLvlLbl val="0"/>
      </c:catAx>
      <c:valAx>
        <c:axId val="-20500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33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04850447813658"/>
          <c:y val="0.0397669295795884"/>
          <c:w val="0.535698621587595"/>
          <c:h val="0.04947323730740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63105319603011"/>
          <c:y val="0.109181495885689"/>
          <c:w val="0.920002152088063"/>
          <c:h val="0.678446276553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gender!$B$2</c:f>
              <c:strCache>
                <c:ptCount val="1"/>
                <c:pt idx="0">
                  <c:v>MediaMath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gender!$C$1:$E$1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gender!$C$2:$E$2</c:f>
              <c:numCache>
                <c:formatCode>0%</c:formatCode>
                <c:ptCount val="3"/>
                <c:pt idx="0">
                  <c:v>0.78</c:v>
                </c:pt>
                <c:pt idx="1">
                  <c:v>0.22</c:v>
                </c:pt>
                <c:pt idx="2">
                  <c:v>0.0</c:v>
                </c:pt>
              </c:numCache>
            </c:numRef>
          </c:val>
        </c:ser>
        <c:ser>
          <c:idx val="1"/>
          <c:order val="1"/>
          <c:tx>
            <c:strRef>
              <c:f>gender!$B$5</c:f>
              <c:strCache>
                <c:ptCount val="1"/>
                <c:pt idx="0">
                  <c:v>Internet Companies in Boston with 500-999 employees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gender!$C$1:$E$1</c:f>
              <c:strCache>
                <c:ptCount val="3"/>
                <c:pt idx="0">
                  <c:v>Male</c:v>
                </c:pt>
                <c:pt idx="1">
                  <c:v>Female</c:v>
                </c:pt>
                <c:pt idx="2">
                  <c:v>Other</c:v>
                </c:pt>
              </c:strCache>
            </c:strRef>
          </c:cat>
          <c:val>
            <c:numRef>
              <c:f>gender!$C$5:$E$5</c:f>
              <c:numCache>
                <c:formatCode>0%</c:formatCode>
                <c:ptCount val="3"/>
                <c:pt idx="0">
                  <c:v>0.71</c:v>
                </c:pt>
                <c:pt idx="1">
                  <c:v>0.28</c:v>
                </c:pt>
                <c:pt idx="2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69582720"/>
        <c:axId val="-2104179888"/>
      </c:barChart>
      <c:catAx>
        <c:axId val="-206958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179888"/>
        <c:crosses val="autoZero"/>
        <c:auto val="1"/>
        <c:lblAlgn val="ctr"/>
        <c:lblOffset val="100"/>
        <c:noMultiLvlLbl val="0"/>
      </c:catAx>
      <c:valAx>
        <c:axId val="-210417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958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04850447813658"/>
          <c:y val="0.0397669295795884"/>
          <c:w val="0.535698621587595"/>
          <c:h val="0.04947323730740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29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4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44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1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4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7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 rot="16200000">
            <a:off x="4538139" y="-4058121"/>
            <a:ext cx="67726" cy="9144001"/>
          </a:xfrm>
          <a:prstGeom prst="rect">
            <a:avLst/>
          </a:prstGeom>
          <a:gradFill>
            <a:gsLst>
              <a:gs pos="7000">
                <a:srgbClr val="FF0000">
                  <a:alpha val="50000"/>
                </a:srgbClr>
              </a:gs>
              <a:gs pos="21000">
                <a:srgbClr val="FFC000">
                  <a:alpha val="50000"/>
                </a:srgbClr>
              </a:gs>
              <a:gs pos="35000">
                <a:srgbClr val="FFFF00">
                  <a:alpha val="50000"/>
                </a:srgbClr>
              </a:gs>
              <a:gs pos="79000">
                <a:srgbClr val="0070C0">
                  <a:alpha val="50000"/>
                </a:srgbClr>
              </a:gs>
              <a:gs pos="63000">
                <a:srgbClr val="00B0F0">
                  <a:alpha val="50000"/>
                </a:srgbClr>
              </a:gs>
              <a:gs pos="49000">
                <a:srgbClr val="00B050">
                  <a:alpha val="50000"/>
                </a:srgbClr>
              </a:gs>
              <a:gs pos="92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271A4-B967-944B-BE40-A894CBCF86E6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B7FC4-5281-A648-9F1E-422352FC6F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779148"/>
            <a:ext cx="9144000" cy="788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0" y="-116413"/>
            <a:ext cx="8229600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dirty="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dirty="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7732574" y="144780"/>
            <a:ext cx="1217930" cy="289957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 smtClean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rPr>
              <a:t>dfutrell</a:t>
            </a:r>
            <a:r>
              <a:rPr lang="en-US" sz="1050" b="1" dirty="0" smtClean="0">
                <a:solidFill>
                  <a:srgbClr val="7F7F7F"/>
                </a:solidFill>
                <a:latin typeface="Avenir Book"/>
                <a:cs typeface="Avenir Book"/>
              </a:rPr>
              <a:t>     logout</a:t>
            </a:r>
            <a:endParaRPr lang="en-US" sz="1050" b="1" dirty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3827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27.xml"/><Relationship Id="rId5" Type="http://schemas.openxmlformats.org/officeDocument/2006/relationships/slide" Target="slide28.xml"/><Relationship Id="rId6" Type="http://schemas.openxmlformats.org/officeDocument/2006/relationships/slide" Target="slide6.xml"/><Relationship Id="rId7" Type="http://schemas.openxmlformats.org/officeDocument/2006/relationships/slide" Target="slide9.xml"/><Relationship Id="rId8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6.xml"/><Relationship Id="rId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27.xml"/><Relationship Id="rId5" Type="http://schemas.openxmlformats.org/officeDocument/2006/relationships/slide" Target="slide28.xml"/><Relationship Id="rId6" Type="http://schemas.openxmlformats.org/officeDocument/2006/relationships/slide" Target="slide6.xml"/><Relationship Id="rId7" Type="http://schemas.openxmlformats.org/officeDocument/2006/relationships/slide" Target="slide11.xml"/><Relationship Id="rId8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6.xml"/><Relationship Id="rId6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27.xml"/><Relationship Id="rId5" Type="http://schemas.openxmlformats.org/officeDocument/2006/relationships/slide" Target="slide28.xml"/><Relationship Id="rId6" Type="http://schemas.openxmlformats.org/officeDocument/2006/relationships/slide" Target="slide6.xml"/><Relationship Id="rId7" Type="http://schemas.openxmlformats.org/officeDocument/2006/relationships/slide" Target="slide13.xml"/><Relationship Id="rId8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6.xml"/><Relationship Id="rId6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27.xml"/><Relationship Id="rId5" Type="http://schemas.openxmlformats.org/officeDocument/2006/relationships/slide" Target="slide28.xml"/><Relationship Id="rId6" Type="http://schemas.openxmlformats.org/officeDocument/2006/relationships/slide" Target="slide6.xml"/><Relationship Id="rId7" Type="http://schemas.openxmlformats.org/officeDocument/2006/relationships/slide" Target="slide15.xml"/><Relationship Id="rId8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8.xml"/><Relationship Id="rId6" Type="http://schemas.openxmlformats.org/officeDocument/2006/relationships/slide" Target="slide12.xml"/><Relationship Id="rId7" Type="http://schemas.openxmlformats.org/officeDocument/2006/relationships/slide" Target="slide34.xml"/><Relationship Id="rId8" Type="http://schemas.openxmlformats.org/officeDocument/2006/relationships/slide" Target="slide27.xml"/><Relationship Id="rId9" Type="http://schemas.openxmlformats.org/officeDocument/2006/relationships/slide" Target="slide28.xml"/><Relationship Id="rId1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slide" Target="slide27.xml"/><Relationship Id="rId12" Type="http://schemas.openxmlformats.org/officeDocument/2006/relationships/slide" Target="slide28.xml"/><Relationship Id="rId13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0.xml"/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8.xml"/><Relationship Id="rId6" Type="http://schemas.openxmlformats.org/officeDocument/2006/relationships/slide" Target="slide12.xml"/><Relationship Id="rId7" Type="http://schemas.openxmlformats.org/officeDocument/2006/relationships/chart" Target="../charts/chart1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slide" Target="slide34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slide" Target="slide27.xml"/><Relationship Id="rId12" Type="http://schemas.openxmlformats.org/officeDocument/2006/relationships/slide" Target="slide28.xml"/><Relationship Id="rId13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0.xml"/><Relationship Id="rId3" Type="http://schemas.openxmlformats.org/officeDocument/2006/relationships/slide" Target="slide23.xml"/><Relationship Id="rId4" Type="http://schemas.openxmlformats.org/officeDocument/2006/relationships/slide" Target="slide16.xml"/><Relationship Id="rId5" Type="http://schemas.openxmlformats.org/officeDocument/2006/relationships/slide" Target="slide8.xml"/><Relationship Id="rId6" Type="http://schemas.openxmlformats.org/officeDocument/2006/relationships/slide" Target="slide12.xml"/><Relationship Id="rId7" Type="http://schemas.openxmlformats.org/officeDocument/2006/relationships/chart" Target="../charts/chart2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slide" Target="slide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27.xml"/><Relationship Id="rId6" Type="http://schemas.openxmlformats.org/officeDocument/2006/relationships/image" Target="../media/image2.tiff"/><Relationship Id="rId7" Type="http://schemas.openxmlformats.org/officeDocument/2006/relationships/slide" Target="slide19.xml"/><Relationship Id="rId8" Type="http://schemas.openxmlformats.org/officeDocument/2006/relationships/image" Target="../media/image3.png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slide" Target="slide16.xml"/><Relationship Id="rId12" Type="http://schemas.openxmlformats.org/officeDocument/2006/relationships/slide" Target="slide8.xml"/><Relationship Id="rId13" Type="http://schemas.openxmlformats.org/officeDocument/2006/relationships/slide" Target="slide12.xml"/><Relationship Id="rId14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34.xml"/><Relationship Id="rId6" Type="http://schemas.openxmlformats.org/officeDocument/2006/relationships/slide" Target="slide27.xml"/><Relationship Id="rId7" Type="http://schemas.openxmlformats.org/officeDocument/2006/relationships/slide" Target="slide28.xml"/><Relationship Id="rId8" Type="http://schemas.openxmlformats.org/officeDocument/2006/relationships/slide" Target="slide6.xml"/><Relationship Id="rId9" Type="http://schemas.openxmlformats.org/officeDocument/2006/relationships/slide" Target="slide19.xml"/><Relationship Id="rId10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slide" Target="slide27.xml"/><Relationship Id="rId12" Type="http://schemas.openxmlformats.org/officeDocument/2006/relationships/slide" Target="slide28.xml"/><Relationship Id="rId13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Relationship Id="rId3" Type="http://schemas.openxmlformats.org/officeDocument/2006/relationships/slide" Target="slide22.xml"/><Relationship Id="rId4" Type="http://schemas.openxmlformats.org/officeDocument/2006/relationships/slide" Target="slide14.xml"/><Relationship Id="rId5" Type="http://schemas.openxmlformats.org/officeDocument/2006/relationships/slide" Target="slide16.xml"/><Relationship Id="rId6" Type="http://schemas.openxmlformats.org/officeDocument/2006/relationships/slide" Target="slide8.xml"/><Relationship Id="rId7" Type="http://schemas.openxmlformats.org/officeDocument/2006/relationships/slide" Target="slide12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slide" Target="slide34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slide" Target="slide27.xml"/><Relationship Id="rId12" Type="http://schemas.openxmlformats.org/officeDocument/2006/relationships/slide" Target="slide28.xml"/><Relationship Id="rId13" Type="http://schemas.openxmlformats.org/officeDocument/2006/relationships/slide" Target="slide6.xml"/><Relationship Id="rId14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Relationship Id="rId3" Type="http://schemas.openxmlformats.org/officeDocument/2006/relationships/slide" Target="slide10.xml"/><Relationship Id="rId4" Type="http://schemas.openxmlformats.org/officeDocument/2006/relationships/slide" Target="slide14.xml"/><Relationship Id="rId5" Type="http://schemas.openxmlformats.org/officeDocument/2006/relationships/slide" Target="slide16.xml"/><Relationship Id="rId6" Type="http://schemas.openxmlformats.org/officeDocument/2006/relationships/slide" Target="slide8.xml"/><Relationship Id="rId7" Type="http://schemas.openxmlformats.org/officeDocument/2006/relationships/slide" Target="slide12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6.xml"/><Relationship Id="rId13" Type="http://schemas.openxmlformats.org/officeDocument/2006/relationships/slide" Target="slide8.xml"/><Relationship Id="rId14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34.xml"/><Relationship Id="rId6" Type="http://schemas.openxmlformats.org/officeDocument/2006/relationships/slide" Target="slide27.xml"/><Relationship Id="rId7" Type="http://schemas.openxmlformats.org/officeDocument/2006/relationships/slide" Target="slide28.xml"/><Relationship Id="rId8" Type="http://schemas.openxmlformats.org/officeDocument/2006/relationships/slide" Target="slide6.xml"/><Relationship Id="rId9" Type="http://schemas.openxmlformats.org/officeDocument/2006/relationships/slide" Target="slide24.xml"/><Relationship Id="rId10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slide" Target="slide16.xml"/><Relationship Id="rId5" Type="http://schemas.openxmlformats.org/officeDocument/2006/relationships/slide" Target="slide8.xml"/><Relationship Id="rId6" Type="http://schemas.openxmlformats.org/officeDocument/2006/relationships/slide" Target="slide12.xml"/><Relationship Id="rId7" Type="http://schemas.openxmlformats.org/officeDocument/2006/relationships/slide" Target="slide34.xml"/><Relationship Id="rId8" Type="http://schemas.openxmlformats.org/officeDocument/2006/relationships/slide" Target="slide27.xml"/><Relationship Id="rId9" Type="http://schemas.openxmlformats.org/officeDocument/2006/relationships/slide" Target="slide28.xml"/><Relationship Id="rId10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6.xml"/><Relationship Id="rId6" Type="http://schemas.openxmlformats.org/officeDocument/2006/relationships/chart" Target="../charts/chart7.xml"/><Relationship Id="rId7" Type="http://schemas.openxmlformats.org/officeDocument/2006/relationships/slide" Target="slide10.xml"/><Relationship Id="rId8" Type="http://schemas.openxmlformats.org/officeDocument/2006/relationships/slide" Target="slide14.xml"/><Relationship Id="rId9" Type="http://schemas.openxmlformats.org/officeDocument/2006/relationships/slide" Target="slide16.xml"/><Relationship Id="rId10" Type="http://schemas.openxmlformats.org/officeDocument/2006/relationships/slide" Target="slide8.xml"/><Relationship Id="rId11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4" Type="http://schemas.openxmlformats.org/officeDocument/2006/relationships/slide" Target="slide14.xml"/><Relationship Id="rId5" Type="http://schemas.openxmlformats.org/officeDocument/2006/relationships/slide" Target="slide16.xml"/><Relationship Id="rId6" Type="http://schemas.openxmlformats.org/officeDocument/2006/relationships/slide" Target="slide8.xml"/><Relationship Id="rId7" Type="http://schemas.openxmlformats.org/officeDocument/2006/relationships/slide" Target="slide12.xml"/><Relationship Id="rId8" Type="http://schemas.openxmlformats.org/officeDocument/2006/relationships/slide" Target="slide34.xml"/><Relationship Id="rId9" Type="http://schemas.openxmlformats.org/officeDocument/2006/relationships/slide" Target="slide27.xml"/><Relationship Id="rId10" Type="http://schemas.openxmlformats.org/officeDocument/2006/relationships/slide" Target="slide28.xml"/><Relationship Id="rId11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19.xml"/><Relationship Id="rId5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19.xml"/><Relationship Id="rId5" Type="http://schemas.openxmlformats.org/officeDocument/2006/relationships/slide" Target="slide6.xml"/><Relationship Id="rId6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19.xml"/><Relationship Id="rId5" Type="http://schemas.openxmlformats.org/officeDocument/2006/relationships/slide" Target="slide6.xml"/><Relationship Id="rId6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27.xml"/><Relationship Id="rId6" Type="http://schemas.openxmlformats.org/officeDocument/2006/relationships/image" Target="../media/image2.tiff"/><Relationship Id="rId7" Type="http://schemas.openxmlformats.org/officeDocument/2006/relationships/slide" Target="slide19.xml"/><Relationship Id="rId8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slide" Target="slide27.xml"/><Relationship Id="rId5" Type="http://schemas.openxmlformats.org/officeDocument/2006/relationships/slide" Target="slide34.xml"/><Relationship Id="rId6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4" Type="http://schemas.openxmlformats.org/officeDocument/2006/relationships/slide" Target="slide27.xml"/><Relationship Id="rId5" Type="http://schemas.openxmlformats.org/officeDocument/2006/relationships/slide" Target="slide34.xml"/><Relationship Id="rId6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slide" Target="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34.xml"/><Relationship Id="rId5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tif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slide" Target="slide27.xml"/><Relationship Id="rId3" Type="http://schemas.openxmlformats.org/officeDocument/2006/relationships/slide" Target="slide34.xml"/><Relationship Id="rId4" Type="http://schemas.openxmlformats.org/officeDocument/2006/relationships/slide" Target="slide19.xml"/><Relationship Id="rId5" Type="http://schemas.openxmlformats.org/officeDocument/2006/relationships/slide" Target="slide6.xml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4" Type="http://schemas.openxmlformats.org/officeDocument/2006/relationships/slide" Target="slide19.xml"/><Relationship Id="rId5" Type="http://schemas.openxmlformats.org/officeDocument/2006/relationships/slide" Target="slide27.xml"/><Relationship Id="rId6" Type="http://schemas.openxmlformats.org/officeDocument/2006/relationships/slide" Target="slide28.xml"/><Relationship Id="rId7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19.xml"/><Relationship Id="rId5" Type="http://schemas.openxmlformats.org/officeDocument/2006/relationships/slide" Target="slide27.xml"/><Relationship Id="rId6" Type="http://schemas.openxmlformats.org/officeDocument/2006/relationships/slide" Target="slide28.xml"/><Relationship Id="rId7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27.xml"/><Relationship Id="rId6" Type="http://schemas.openxmlformats.org/officeDocument/2006/relationships/image" Target="../media/image2.tiff"/><Relationship Id="rId7" Type="http://schemas.openxmlformats.org/officeDocument/2006/relationships/slide" Target="slide19.xml"/><Relationship Id="rId8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27.xml"/><Relationship Id="rId6" Type="http://schemas.openxmlformats.org/officeDocument/2006/relationships/image" Target="../media/image2.tiff"/><Relationship Id="rId7" Type="http://schemas.openxmlformats.org/officeDocument/2006/relationships/slide" Target="slide19.xml"/><Relationship Id="rId8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slide" Target="slide34.xml"/><Relationship Id="rId5" Type="http://schemas.openxmlformats.org/officeDocument/2006/relationships/slide" Target="slide27.xml"/><Relationship Id="rId6" Type="http://schemas.openxmlformats.org/officeDocument/2006/relationships/image" Target="../media/image2.tiff"/><Relationship Id="rId7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34.xml"/><Relationship Id="rId6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4" Type="http://schemas.openxmlformats.org/officeDocument/2006/relationships/slide" Target="slide27.xml"/><Relationship Id="rId5" Type="http://schemas.openxmlformats.org/officeDocument/2006/relationships/slide" Target="slide28.xml"/><Relationship Id="rId6" Type="http://schemas.openxmlformats.org/officeDocument/2006/relationships/slide" Target="slide6.xml"/><Relationship Id="rId7" Type="http://schemas.openxmlformats.org/officeDocument/2006/relationships/slide" Target="slide9.xml"/><Relationship Id="rId8" Type="http://schemas.openxmlformats.org/officeDocument/2006/relationships/slide" Target="slide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4" Type="http://schemas.openxmlformats.org/officeDocument/2006/relationships/slide" Target="slide28.xml"/><Relationship Id="rId5" Type="http://schemas.openxmlformats.org/officeDocument/2006/relationships/slide" Target="slide34.xml"/><Relationship Id="rId6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-2"/>
            <a:ext cx="9144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3661863" y="-1045652"/>
            <a:ext cx="1820285" cy="9144001"/>
          </a:xfrm>
          <a:prstGeom prst="rect">
            <a:avLst/>
          </a:prstGeom>
          <a:gradFill>
            <a:gsLst>
              <a:gs pos="7000">
                <a:srgbClr val="FF0000">
                  <a:alpha val="50000"/>
                </a:srgbClr>
              </a:gs>
              <a:gs pos="21000">
                <a:srgbClr val="FFC000">
                  <a:alpha val="50000"/>
                </a:srgbClr>
              </a:gs>
              <a:gs pos="35000">
                <a:srgbClr val="FFFF00">
                  <a:alpha val="50000"/>
                </a:srgbClr>
              </a:gs>
              <a:gs pos="79000">
                <a:srgbClr val="0070C0">
                  <a:alpha val="50000"/>
                </a:srgbClr>
              </a:gs>
              <a:gs pos="63000">
                <a:srgbClr val="00B0F0">
                  <a:alpha val="50000"/>
                </a:srgbClr>
              </a:gs>
              <a:gs pos="49000">
                <a:srgbClr val="00B050">
                  <a:alpha val="50000"/>
                </a:srgbClr>
              </a:gs>
              <a:gs pos="92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0" y="-279918"/>
            <a:ext cx="9143999" cy="7427167"/>
          </a:xfrm>
          <a:prstGeom prst="frame">
            <a:avLst>
              <a:gd name="adj1" fmla="val 338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869557"/>
            <a:ext cx="9144000" cy="131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10000" sy="110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83" y="2869557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8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8800" dirty="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8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8800" dirty="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8800" dirty="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88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8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88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9733" y="3875409"/>
            <a:ext cx="704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unlock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the strength of diversity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-1" y="-2"/>
            <a:ext cx="9144000" cy="685800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hlinkClick r:id="rId2" action="ppaction://hlinksldjump"/>
          </p:cNvPr>
          <p:cNvSpPr/>
          <p:nvPr/>
        </p:nvSpPr>
        <p:spPr>
          <a:xfrm>
            <a:off x="1816605" y="1065612"/>
            <a:ext cx="7327395" cy="57923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892894" y="1065612"/>
            <a:ext cx="2142504" cy="1592921"/>
          </a:xfrm>
          <a:prstGeom prst="rect">
            <a:avLst/>
          </a:prstGeom>
          <a:solidFill>
            <a:srgbClr val="FFECD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92894" y="1132615"/>
            <a:ext cx="2142502" cy="15991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Rectangle 123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hlinkClick r:id="rId5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company size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Isosceles Triangle 241"/>
          <p:cNvSpPr/>
          <p:nvPr/>
        </p:nvSpPr>
        <p:spPr>
          <a:xfrm rot="10800000">
            <a:off x="7496484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241"/>
          <p:cNvSpPr/>
          <p:nvPr/>
        </p:nvSpPr>
        <p:spPr>
          <a:xfrm rot="10800000">
            <a:off x="5390822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241"/>
          <p:cNvSpPr/>
          <p:nvPr/>
        </p:nvSpPr>
        <p:spPr>
          <a:xfrm rot="10800000">
            <a:off x="8608478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4892128" y="885511"/>
            <a:ext cx="567047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241"/>
          <p:cNvSpPr/>
          <p:nvPr/>
        </p:nvSpPr>
        <p:spPr>
          <a:xfrm rot="10800000">
            <a:off x="6572019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003159" y="1073375"/>
            <a:ext cx="1905638" cy="150041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 Francisco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Miami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Greater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 metro area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Massachusetts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England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United States of America</a:t>
            </a:r>
          </a:p>
        </p:txBody>
      </p:sp>
      <p:sp>
        <p:nvSpPr>
          <p:cNvPr id="59" name="Rectangle 58">
            <a:hlinkClick r:id="rId8" action="ppaction://hlinksldjump"/>
          </p:cNvPr>
          <p:cNvSpPr/>
          <p:nvPr/>
        </p:nvSpPr>
        <p:spPr>
          <a:xfrm>
            <a:off x="4913255" y="1131026"/>
            <a:ext cx="2122141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2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59" name="Rounded Rectangle 258"/>
          <p:cNvSpPr/>
          <p:nvPr/>
        </p:nvSpPr>
        <p:spPr>
          <a:xfrm>
            <a:off x="234023" y="878100"/>
            <a:ext cx="1469219" cy="1912234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Goals                          –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gender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race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Favorite Reports        +</a:t>
            </a:r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260" name="Rectangle 259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company size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Isosceles Triangle 241"/>
          <p:cNvSpPr/>
          <p:nvPr/>
        </p:nvSpPr>
        <p:spPr>
          <a:xfrm rot="10800000">
            <a:off x="7428748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41"/>
          <p:cNvSpPr/>
          <p:nvPr/>
        </p:nvSpPr>
        <p:spPr>
          <a:xfrm rot="10800000">
            <a:off x="8540742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241"/>
          <p:cNvSpPr/>
          <p:nvPr/>
        </p:nvSpPr>
        <p:spPr>
          <a:xfrm rot="10800000">
            <a:off x="6504283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Click r:id="rId6" action="ppaction://hlinksldjump"/>
          </p:cNvPr>
          <p:cNvSpPr/>
          <p:nvPr/>
        </p:nvSpPr>
        <p:spPr>
          <a:xfrm>
            <a:off x="5710765" y="889836"/>
            <a:ext cx="882650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9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hlinkClick r:id="rId2" action="ppaction://hlinksldjump"/>
          </p:cNvPr>
          <p:cNvSpPr/>
          <p:nvPr/>
        </p:nvSpPr>
        <p:spPr>
          <a:xfrm>
            <a:off x="1816605" y="1068197"/>
            <a:ext cx="7327395" cy="57898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00685" y="1065725"/>
            <a:ext cx="1753438" cy="1618208"/>
          </a:xfrm>
          <a:prstGeom prst="rect">
            <a:avLst/>
          </a:prstGeom>
          <a:solidFill>
            <a:srgbClr val="F8F0F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0951" y="1065021"/>
            <a:ext cx="1567000" cy="150041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 to 4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 to 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 to 19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to 49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 to 99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 to 249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250 to 499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500 to 999 employees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1,000 or more employees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698475" y="2235717"/>
            <a:ext cx="1754110" cy="159914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Rectangle 102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hlinkClick r:id="rId5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company size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Isosceles Triangle 241"/>
          <p:cNvSpPr/>
          <p:nvPr/>
        </p:nvSpPr>
        <p:spPr>
          <a:xfrm rot="10800000">
            <a:off x="7428748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241"/>
          <p:cNvSpPr/>
          <p:nvPr/>
        </p:nvSpPr>
        <p:spPr>
          <a:xfrm rot="10800000">
            <a:off x="8540742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241"/>
          <p:cNvSpPr/>
          <p:nvPr/>
        </p:nvSpPr>
        <p:spPr>
          <a:xfrm rot="10800000">
            <a:off x="6504283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hlinkClick r:id="rId7" action="ppaction://hlinksldjump"/>
          </p:cNvPr>
          <p:cNvSpPr/>
          <p:nvPr/>
        </p:nvSpPr>
        <p:spPr>
          <a:xfrm>
            <a:off x="5710765" y="889836"/>
            <a:ext cx="882650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hlinkClick r:id="rId8" action="ppaction://hlinksldjump"/>
          </p:cNvPr>
          <p:cNvSpPr/>
          <p:nvPr/>
        </p:nvSpPr>
        <p:spPr>
          <a:xfrm>
            <a:off x="5710765" y="2243772"/>
            <a:ext cx="1741820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4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59" name="Rounded Rectangle 258"/>
          <p:cNvSpPr/>
          <p:nvPr/>
        </p:nvSpPr>
        <p:spPr>
          <a:xfrm>
            <a:off x="234023" y="878100"/>
            <a:ext cx="1469219" cy="1912234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Goals                          –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gender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race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Favorite Reports        +</a:t>
            </a:r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260" name="Rectangle 259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rgbClr val="FF0000"/>
                </a:solidFill>
              </a:rPr>
              <a:t>dimension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Isosceles Triangle 241"/>
          <p:cNvSpPr/>
          <p:nvPr/>
        </p:nvSpPr>
        <p:spPr>
          <a:xfrm rot="10800000">
            <a:off x="7767419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41"/>
          <p:cNvSpPr/>
          <p:nvPr/>
        </p:nvSpPr>
        <p:spPr>
          <a:xfrm rot="10800000">
            <a:off x="8879413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Click r:id="rId6" action="ppaction://hlinksldjump"/>
          </p:cNvPr>
          <p:cNvSpPr/>
          <p:nvPr/>
        </p:nvSpPr>
        <p:spPr>
          <a:xfrm>
            <a:off x="7119410" y="886661"/>
            <a:ext cx="736600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41"/>
          <p:cNvSpPr/>
          <p:nvPr/>
        </p:nvSpPr>
        <p:spPr>
          <a:xfrm rot="10800000">
            <a:off x="6842954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0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hlinkClick r:id="rId2" action="ppaction://hlinksldjump"/>
          </p:cNvPr>
          <p:cNvSpPr/>
          <p:nvPr/>
        </p:nvSpPr>
        <p:spPr>
          <a:xfrm>
            <a:off x="1816605" y="1065612"/>
            <a:ext cx="7327395" cy="579238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01102" y="1065612"/>
            <a:ext cx="2142504" cy="1142329"/>
          </a:xfrm>
          <a:prstGeom prst="rect">
            <a:avLst/>
          </a:prstGeom>
          <a:solidFill>
            <a:srgbClr val="FFEBEA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1102" y="1450429"/>
            <a:ext cx="2142502" cy="15991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11367" y="1073377"/>
            <a:ext cx="1905638" cy="101566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race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sexual orientation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&amp; mental ability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socioeconomic background</a:t>
            </a:r>
          </a:p>
        </p:txBody>
      </p:sp>
      <p:sp>
        <p:nvSpPr>
          <p:cNvPr id="110" name="Rectangle 109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hlinkClick r:id="rId5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rgbClr val="FF0000"/>
                </a:solidFill>
              </a:rPr>
              <a:t>dimension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Isosceles Triangle 241"/>
          <p:cNvSpPr/>
          <p:nvPr/>
        </p:nvSpPr>
        <p:spPr>
          <a:xfrm rot="10800000">
            <a:off x="7767419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241"/>
          <p:cNvSpPr/>
          <p:nvPr/>
        </p:nvSpPr>
        <p:spPr>
          <a:xfrm rot="10800000">
            <a:off x="8879413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7" action="ppaction://hlinksldjump"/>
          </p:cNvPr>
          <p:cNvSpPr/>
          <p:nvPr/>
        </p:nvSpPr>
        <p:spPr>
          <a:xfrm>
            <a:off x="7119410" y="886661"/>
            <a:ext cx="736600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241"/>
          <p:cNvSpPr/>
          <p:nvPr/>
        </p:nvSpPr>
        <p:spPr>
          <a:xfrm rot="10800000">
            <a:off x="6842954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8" action="ppaction://hlinksldjump"/>
          </p:cNvPr>
          <p:cNvSpPr/>
          <p:nvPr/>
        </p:nvSpPr>
        <p:spPr>
          <a:xfrm>
            <a:off x="7000708" y="1458593"/>
            <a:ext cx="2142896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4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59" name="Rounded Rectangle 258"/>
          <p:cNvSpPr/>
          <p:nvPr/>
        </p:nvSpPr>
        <p:spPr>
          <a:xfrm>
            <a:off x="234023" y="878100"/>
            <a:ext cx="1469219" cy="1912234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Goals                          –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gender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race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Favorite Reports        +</a:t>
            </a:r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260" name="Rectangle 259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rgbClr val="FF0000"/>
                </a:solidFill>
              </a:rPr>
              <a:t>age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rgbClr val="00B050"/>
                </a:solidFill>
              </a:rPr>
              <a:t>which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28" name="Isosceles Triangle 241"/>
          <p:cNvSpPr/>
          <p:nvPr/>
        </p:nvSpPr>
        <p:spPr>
          <a:xfrm rot="10800000">
            <a:off x="7386419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41"/>
          <p:cNvSpPr/>
          <p:nvPr/>
        </p:nvSpPr>
        <p:spPr>
          <a:xfrm rot="10800000">
            <a:off x="8498413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6" action="ppaction://hlinksldjump"/>
          </p:cNvPr>
          <p:cNvSpPr/>
          <p:nvPr/>
        </p:nvSpPr>
        <p:spPr>
          <a:xfrm>
            <a:off x="7833785" y="887360"/>
            <a:ext cx="746772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41"/>
          <p:cNvSpPr/>
          <p:nvPr/>
        </p:nvSpPr>
        <p:spPr>
          <a:xfrm rot="10800000">
            <a:off x="6842954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7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2" action="ppaction://hlinksldjump"/>
          </p:cNvPr>
          <p:cNvSpPr/>
          <p:nvPr/>
        </p:nvSpPr>
        <p:spPr>
          <a:xfrm>
            <a:off x="1816605" y="1065613"/>
            <a:ext cx="7327395" cy="57923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01108" y="1065613"/>
            <a:ext cx="2142504" cy="700261"/>
          </a:xfrm>
          <a:prstGeom prst="rect">
            <a:avLst/>
          </a:prstGeom>
          <a:solidFill>
            <a:srgbClr val="F7FFE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1108" y="1128694"/>
            <a:ext cx="2142502" cy="1599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11373" y="1073377"/>
            <a:ext cx="1905638" cy="692497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today’s data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from the past 12 months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from the past 2 years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from the past 5 years</a:t>
            </a:r>
          </a:p>
        </p:txBody>
      </p:sp>
      <p:sp>
        <p:nvSpPr>
          <p:cNvPr id="85" name="Rectangle 84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hlinkClick r:id="rId5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rgbClr val="FF0000"/>
                </a:solidFill>
              </a:rPr>
              <a:t>age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rgbClr val="00B050"/>
                </a:solidFill>
              </a:rPr>
              <a:t>which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49" name="Isosceles Triangle 241"/>
          <p:cNvSpPr/>
          <p:nvPr/>
        </p:nvSpPr>
        <p:spPr>
          <a:xfrm rot="10800000">
            <a:off x="7386419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241"/>
          <p:cNvSpPr/>
          <p:nvPr/>
        </p:nvSpPr>
        <p:spPr>
          <a:xfrm rot="10800000">
            <a:off x="8498413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7" action="ppaction://hlinksldjump"/>
          </p:cNvPr>
          <p:cNvSpPr/>
          <p:nvPr/>
        </p:nvSpPr>
        <p:spPr>
          <a:xfrm>
            <a:off x="7833785" y="887360"/>
            <a:ext cx="746772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241"/>
          <p:cNvSpPr/>
          <p:nvPr/>
        </p:nvSpPr>
        <p:spPr>
          <a:xfrm rot="10800000">
            <a:off x="6842954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8" action="ppaction://hlinksldjump"/>
          </p:cNvPr>
          <p:cNvSpPr/>
          <p:nvPr/>
        </p:nvSpPr>
        <p:spPr>
          <a:xfrm>
            <a:off x="7013032" y="1134804"/>
            <a:ext cx="2137317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79665" y="833765"/>
            <a:ext cx="6969976" cy="207749"/>
            <a:chOff x="1979665" y="833765"/>
            <a:chExt cx="6969976" cy="207749"/>
          </a:xfrm>
        </p:grpSpPr>
        <p:sp>
          <p:nvSpPr>
            <p:cNvPr id="135" name="TextBox 134"/>
            <p:cNvSpPr txBox="1"/>
            <p:nvPr/>
          </p:nvSpPr>
          <p:spPr>
            <a:xfrm>
              <a:off x="1979665" y="833765"/>
              <a:ext cx="6969976" cy="20774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MediaMath with  </a:t>
              </a:r>
              <a:r>
                <a:rPr lang="en-US" sz="1050" b="1" dirty="0" smtClean="0">
                  <a:solidFill>
                    <a:schemeClr val="accent5"/>
                  </a:solidFill>
                </a:rPr>
                <a:t>internet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companies in  </a:t>
              </a:r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Boston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with </a:t>
              </a:r>
              <a:r>
                <a:rPr lang="en-US" sz="1050" b="1" dirty="0" smtClean="0">
                  <a:solidFill>
                    <a:srgbClr val="7030A0"/>
                  </a:solidFill>
                </a:rPr>
                <a:t>500-999 employees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by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age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using  </a:t>
              </a:r>
              <a:r>
                <a:rPr lang="en-US" sz="1050" b="1" dirty="0" smtClean="0">
                  <a:solidFill>
                    <a:srgbClr val="00B050"/>
                  </a:solidFill>
                </a:rPr>
                <a:t>today’s data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46" name="Isosceles Triangle 241"/>
            <p:cNvSpPr/>
            <p:nvPr/>
          </p:nvSpPr>
          <p:spPr>
            <a:xfrm rot="10800000">
              <a:off x="7377950" y="943608"/>
              <a:ext cx="63094" cy="4114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Isosceles Triangle 241"/>
            <p:cNvSpPr/>
            <p:nvPr/>
          </p:nvSpPr>
          <p:spPr>
            <a:xfrm rot="10800000">
              <a:off x="5323086" y="945944"/>
              <a:ext cx="63094" cy="4114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241"/>
            <p:cNvSpPr/>
            <p:nvPr/>
          </p:nvSpPr>
          <p:spPr>
            <a:xfrm rot="10800000">
              <a:off x="8566142" y="945944"/>
              <a:ext cx="63094" cy="4114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hlinkClick r:id="rId2" action="ppaction://hlinksldjump"/>
            </p:cNvPr>
            <p:cNvSpPr/>
            <p:nvPr/>
          </p:nvSpPr>
          <p:spPr>
            <a:xfrm>
              <a:off x="4856949" y="894969"/>
              <a:ext cx="567047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hlinkClick r:id="rId3" action="ppaction://hlinksldjump"/>
            </p:cNvPr>
            <p:cNvSpPr/>
            <p:nvPr/>
          </p:nvSpPr>
          <p:spPr>
            <a:xfrm>
              <a:off x="7100777" y="889769"/>
              <a:ext cx="36501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hlinkClick r:id="rId4" action="ppaction://hlinksldjump"/>
            </p:cNvPr>
            <p:cNvSpPr/>
            <p:nvPr/>
          </p:nvSpPr>
          <p:spPr>
            <a:xfrm>
              <a:off x="7815594" y="893643"/>
              <a:ext cx="849374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41"/>
            <p:cNvSpPr/>
            <p:nvPr/>
          </p:nvSpPr>
          <p:spPr>
            <a:xfrm rot="10800000">
              <a:off x="3992712" y="943970"/>
              <a:ext cx="63094" cy="4114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hlinkClick r:id="rId5" action="ppaction://hlinksldjump"/>
            </p:cNvPr>
            <p:cNvSpPr/>
            <p:nvPr/>
          </p:nvSpPr>
          <p:spPr>
            <a:xfrm>
              <a:off x="3459950" y="892995"/>
              <a:ext cx="63367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1"/>
            <p:cNvSpPr/>
            <p:nvPr/>
          </p:nvSpPr>
          <p:spPr>
            <a:xfrm rot="10800000">
              <a:off x="6834485" y="945944"/>
              <a:ext cx="63094" cy="4114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hlinkClick r:id="rId6" action="ppaction://hlinksldjump"/>
            </p:cNvPr>
            <p:cNvSpPr/>
            <p:nvPr/>
          </p:nvSpPr>
          <p:spPr>
            <a:xfrm>
              <a:off x="5700418" y="889769"/>
              <a:ext cx="1232671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63999" y="3359698"/>
            <a:ext cx="389428" cy="394758"/>
            <a:chOff x="5090622" y="3208867"/>
            <a:chExt cx="665690" cy="67257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423996" y="3208867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800000">
              <a:off x="5556853" y="324614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3600000">
              <a:off x="5651772" y="3345832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684346" y="347239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7200000">
              <a:off x="5652127" y="360193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9000000">
              <a:off x="5553464" y="370184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5420292" y="373750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5162589" y="347239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9000000">
              <a:off x="5294878" y="3241259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7200000">
              <a:off x="5192337" y="3346715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3600000">
              <a:off x="5195512" y="360349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800000">
              <a:off x="5287103" y="3696526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hlinkClick r:id="rId7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8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9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0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79665" y="833765"/>
            <a:ext cx="6969976" cy="207749"/>
            <a:chOff x="1979665" y="833765"/>
            <a:chExt cx="6969976" cy="207749"/>
          </a:xfrm>
        </p:grpSpPr>
        <p:sp>
          <p:nvSpPr>
            <p:cNvPr id="135" name="TextBox 134"/>
            <p:cNvSpPr txBox="1"/>
            <p:nvPr/>
          </p:nvSpPr>
          <p:spPr>
            <a:xfrm>
              <a:off x="1979665" y="833765"/>
              <a:ext cx="6969976" cy="20774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MediaMath with  </a:t>
              </a:r>
              <a:r>
                <a:rPr lang="en-US" sz="1050" b="1" dirty="0" smtClean="0">
                  <a:solidFill>
                    <a:schemeClr val="accent5"/>
                  </a:solidFill>
                </a:rPr>
                <a:t>internet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companies in  </a:t>
              </a:r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Boston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with </a:t>
              </a:r>
              <a:r>
                <a:rPr lang="en-US" sz="1050" b="1" dirty="0" smtClean="0">
                  <a:solidFill>
                    <a:srgbClr val="7030A0"/>
                  </a:solidFill>
                </a:rPr>
                <a:t>500-999 employees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by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age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using  </a:t>
              </a:r>
              <a:r>
                <a:rPr lang="en-US" sz="1050" b="1" dirty="0" smtClean="0">
                  <a:solidFill>
                    <a:srgbClr val="00B050"/>
                  </a:solidFill>
                </a:rPr>
                <a:t>today’s data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46" name="Isosceles Triangle 241"/>
            <p:cNvSpPr/>
            <p:nvPr/>
          </p:nvSpPr>
          <p:spPr>
            <a:xfrm rot="10800000">
              <a:off x="7377950" y="943608"/>
              <a:ext cx="63094" cy="4114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Isosceles Triangle 241"/>
            <p:cNvSpPr/>
            <p:nvPr/>
          </p:nvSpPr>
          <p:spPr>
            <a:xfrm rot="10800000">
              <a:off x="5323086" y="945944"/>
              <a:ext cx="63094" cy="4114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241"/>
            <p:cNvSpPr/>
            <p:nvPr/>
          </p:nvSpPr>
          <p:spPr>
            <a:xfrm rot="10800000">
              <a:off x="8566142" y="945944"/>
              <a:ext cx="63094" cy="4114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hlinkClick r:id="rId2" action="ppaction://hlinksldjump"/>
            </p:cNvPr>
            <p:cNvSpPr/>
            <p:nvPr/>
          </p:nvSpPr>
          <p:spPr>
            <a:xfrm>
              <a:off x="4856949" y="894969"/>
              <a:ext cx="567047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hlinkClick r:id="rId3" action="ppaction://hlinksldjump"/>
            </p:cNvPr>
            <p:cNvSpPr/>
            <p:nvPr/>
          </p:nvSpPr>
          <p:spPr>
            <a:xfrm>
              <a:off x="7100777" y="889769"/>
              <a:ext cx="36501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hlinkClick r:id="rId4" action="ppaction://hlinksldjump"/>
            </p:cNvPr>
            <p:cNvSpPr/>
            <p:nvPr/>
          </p:nvSpPr>
          <p:spPr>
            <a:xfrm>
              <a:off x="7815594" y="893643"/>
              <a:ext cx="849374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41"/>
            <p:cNvSpPr/>
            <p:nvPr/>
          </p:nvSpPr>
          <p:spPr>
            <a:xfrm rot="10800000">
              <a:off x="3992712" y="943970"/>
              <a:ext cx="63094" cy="4114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hlinkClick r:id="rId5" action="ppaction://hlinksldjump"/>
            </p:cNvPr>
            <p:cNvSpPr/>
            <p:nvPr/>
          </p:nvSpPr>
          <p:spPr>
            <a:xfrm>
              <a:off x="3459950" y="892995"/>
              <a:ext cx="63367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1"/>
            <p:cNvSpPr/>
            <p:nvPr/>
          </p:nvSpPr>
          <p:spPr>
            <a:xfrm rot="10800000">
              <a:off x="6834485" y="945944"/>
              <a:ext cx="63094" cy="4114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hlinkClick r:id="rId6" action="ppaction://hlinksldjump"/>
            </p:cNvPr>
            <p:cNvSpPr/>
            <p:nvPr/>
          </p:nvSpPr>
          <p:spPr>
            <a:xfrm>
              <a:off x="5700418" y="889769"/>
              <a:ext cx="1232671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Boston with 500-999 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18 - 19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1941956" y="3748878"/>
            <a:ext cx="7098348" cy="3109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979663" y="1100744"/>
            <a:ext cx="6970632" cy="2550770"/>
            <a:chOff x="1979663" y="1100744"/>
            <a:chExt cx="6970632" cy="255077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4484492"/>
                </p:ext>
              </p:extLst>
            </p:nvPr>
          </p:nvGraphicFramePr>
          <p:xfrm>
            <a:off x="1979663" y="1100744"/>
            <a:ext cx="6969975" cy="2550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41" name="Straight Connector 40"/>
            <p:cNvCxnSpPr/>
            <p:nvPr/>
          </p:nvCxnSpPr>
          <p:spPr>
            <a:xfrm>
              <a:off x="2914648" y="2383803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405713" y="201782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02072" y="166207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393138" y="250206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890555" y="279908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381620" y="3096846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874806" y="322466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370108" y="328102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89623" y="1230288"/>
              <a:ext cx="6400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883273" y="1108818"/>
              <a:ext cx="655949" cy="25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 Goal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493095" y="1105559"/>
              <a:ext cx="457200" cy="198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447" y="1143048"/>
              <a:ext cx="119448" cy="12280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061" y="1114489"/>
              <a:ext cx="186274" cy="18627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915476" y="1066803"/>
            <a:ext cx="7098348" cy="2682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0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11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12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13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6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50"/>
    </mc:Choice>
    <mc:Fallback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2" animBg="1"/>
      <p:bldP spid="2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79665" y="833765"/>
            <a:ext cx="6969976" cy="207749"/>
            <a:chOff x="1979665" y="833765"/>
            <a:chExt cx="6969976" cy="207749"/>
          </a:xfrm>
        </p:grpSpPr>
        <p:sp>
          <p:nvSpPr>
            <p:cNvPr id="135" name="TextBox 134"/>
            <p:cNvSpPr txBox="1"/>
            <p:nvPr/>
          </p:nvSpPr>
          <p:spPr>
            <a:xfrm>
              <a:off x="1979665" y="833765"/>
              <a:ext cx="6969976" cy="20774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MediaMath with  </a:t>
              </a:r>
              <a:r>
                <a:rPr lang="en-US" sz="1050" b="1" dirty="0" smtClean="0">
                  <a:solidFill>
                    <a:schemeClr val="accent5"/>
                  </a:solidFill>
                </a:rPr>
                <a:t>internet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companies in  </a:t>
              </a:r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Boston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with </a:t>
              </a:r>
              <a:r>
                <a:rPr lang="en-US" sz="1050" b="1" dirty="0" smtClean="0">
                  <a:solidFill>
                    <a:srgbClr val="7030A0"/>
                  </a:solidFill>
                </a:rPr>
                <a:t>500-999 employees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by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age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using  </a:t>
              </a:r>
              <a:r>
                <a:rPr lang="en-US" sz="1050" b="1" dirty="0" smtClean="0">
                  <a:solidFill>
                    <a:srgbClr val="00B050"/>
                  </a:solidFill>
                </a:rPr>
                <a:t>today’s data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146" name="Isosceles Triangle 241"/>
            <p:cNvSpPr/>
            <p:nvPr/>
          </p:nvSpPr>
          <p:spPr>
            <a:xfrm rot="10800000">
              <a:off x="7377950" y="943608"/>
              <a:ext cx="63094" cy="4114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Isosceles Triangle 241"/>
            <p:cNvSpPr/>
            <p:nvPr/>
          </p:nvSpPr>
          <p:spPr>
            <a:xfrm rot="10800000">
              <a:off x="5323086" y="945944"/>
              <a:ext cx="63094" cy="4114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241"/>
            <p:cNvSpPr/>
            <p:nvPr/>
          </p:nvSpPr>
          <p:spPr>
            <a:xfrm rot="10800000">
              <a:off x="8566142" y="945944"/>
              <a:ext cx="63094" cy="4114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hlinkClick r:id="rId2" action="ppaction://hlinksldjump"/>
            </p:cNvPr>
            <p:cNvSpPr/>
            <p:nvPr/>
          </p:nvSpPr>
          <p:spPr>
            <a:xfrm>
              <a:off x="4856949" y="894969"/>
              <a:ext cx="567047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hlinkClick r:id="rId3" action="ppaction://hlinksldjump"/>
            </p:cNvPr>
            <p:cNvSpPr/>
            <p:nvPr/>
          </p:nvSpPr>
          <p:spPr>
            <a:xfrm>
              <a:off x="7100777" y="889769"/>
              <a:ext cx="36501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hlinkClick r:id="rId4" action="ppaction://hlinksldjump"/>
            </p:cNvPr>
            <p:cNvSpPr/>
            <p:nvPr/>
          </p:nvSpPr>
          <p:spPr>
            <a:xfrm>
              <a:off x="7815594" y="893643"/>
              <a:ext cx="849374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241"/>
            <p:cNvSpPr/>
            <p:nvPr/>
          </p:nvSpPr>
          <p:spPr>
            <a:xfrm rot="10800000">
              <a:off x="3992712" y="943970"/>
              <a:ext cx="63094" cy="4114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hlinkClick r:id="rId5" action="ppaction://hlinksldjump"/>
            </p:cNvPr>
            <p:cNvSpPr/>
            <p:nvPr/>
          </p:nvSpPr>
          <p:spPr>
            <a:xfrm>
              <a:off x="3459950" y="892995"/>
              <a:ext cx="63367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241"/>
            <p:cNvSpPr/>
            <p:nvPr/>
          </p:nvSpPr>
          <p:spPr>
            <a:xfrm rot="10800000">
              <a:off x="6834485" y="945944"/>
              <a:ext cx="63094" cy="4114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hlinkClick r:id="rId6" action="ppaction://hlinksldjump"/>
            </p:cNvPr>
            <p:cNvSpPr/>
            <p:nvPr/>
          </p:nvSpPr>
          <p:spPr>
            <a:xfrm>
              <a:off x="5700418" y="889769"/>
              <a:ext cx="1232671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3437"/>
              </p:ext>
            </p:extLst>
          </p:nvPr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Boston with 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18 - 19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979663" y="1100744"/>
            <a:ext cx="6970632" cy="2550770"/>
            <a:chOff x="1979663" y="1100744"/>
            <a:chExt cx="6970632" cy="2550770"/>
          </a:xfrm>
        </p:grpSpPr>
        <p:graphicFrame>
          <p:nvGraphicFramePr>
            <p:cNvPr id="249" name="Chart 24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8777923"/>
                </p:ext>
              </p:extLst>
            </p:nvPr>
          </p:nvGraphicFramePr>
          <p:xfrm>
            <a:off x="1979663" y="1100744"/>
            <a:ext cx="6969975" cy="2550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16" name="Straight Connector 15"/>
            <p:cNvCxnSpPr/>
            <p:nvPr/>
          </p:nvCxnSpPr>
          <p:spPr>
            <a:xfrm>
              <a:off x="2914648" y="2383803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3405713" y="201782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3902072" y="166207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4393138" y="250206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4890555" y="279908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5381620" y="3096846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5874806" y="322466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6370108" y="328102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5889623" y="1230288"/>
              <a:ext cx="6400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883273" y="1108818"/>
              <a:ext cx="655949" cy="25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 Goal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493095" y="1105559"/>
              <a:ext cx="457200" cy="198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447" y="1143048"/>
              <a:ext cx="119448" cy="1228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061" y="1114489"/>
              <a:ext cx="186274" cy="186274"/>
            </a:xfrm>
            <a:prstGeom prst="rect">
              <a:avLst/>
            </a:prstGeom>
          </p:spPr>
        </p:pic>
      </p:grpSp>
      <p:sp>
        <p:nvSpPr>
          <p:cNvPr id="44" name="Rectangle 43">
            <a:hlinkClick r:id="rId10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1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2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3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4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2" b="15651"/>
          <a:stretch/>
        </p:blipFill>
        <p:spPr>
          <a:xfrm>
            <a:off x="0" y="746070"/>
            <a:ext cx="9143568" cy="5290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3338" y="4524977"/>
            <a:ext cx="5797324" cy="987175"/>
            <a:chOff x="1530766" y="4524977"/>
            <a:chExt cx="5797324" cy="987175"/>
          </a:xfrm>
        </p:grpSpPr>
        <p:sp>
          <p:nvSpPr>
            <p:cNvPr id="28" name="Rounded Rectangle 27"/>
            <p:cNvSpPr/>
            <p:nvPr/>
          </p:nvSpPr>
          <p:spPr>
            <a:xfrm>
              <a:off x="3129165" y="4578385"/>
              <a:ext cx="3618770" cy="93376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earns </a:t>
              </a:r>
              <a:r>
                <a:rPr lang="en-US" sz="2400" dirty="0" smtClean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rPr>
                <a:t>p</a:t>
              </a:r>
              <a:r>
                <a:rPr lang="en-US" sz="2400" dirty="0" smtClean="0">
                  <a:solidFill>
                    <a:srgbClr val="FFDF00"/>
                  </a:solidFill>
                  <a:latin typeface="Avenir Book" charset="0"/>
                  <a:ea typeface="Avenir Book" charset="0"/>
                  <a:cs typeface="Avenir Book" charset="0"/>
                </a:rPr>
                <a:t>e</a:t>
              </a:r>
              <a:r>
                <a:rPr lang="en-US" sz="2400" dirty="0" smtClean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r>
                <a:rPr lang="en-US" sz="2400" dirty="0" smtClean="0">
                  <a:solidFill>
                    <a:srgbClr val="43EEE2"/>
                  </a:solidFill>
                  <a:latin typeface="Avenir Book" charset="0"/>
                  <a:ea typeface="Avenir Book" charset="0"/>
                  <a:cs typeface="Avenir Book" charset="0"/>
                </a:rPr>
                <a:t>t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</a:t>
              </a:r>
              <a:r>
                <a:rPr lang="en-US" sz="2400" dirty="0" smtClean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u</a:t>
              </a:r>
              <a:r>
                <a:rPr lang="en-US" sz="2400" dirty="0" smtClean="0">
                  <a:solidFill>
                    <a:srgbClr val="7030A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en-US" sz="2400" b="1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award</a:t>
              </a:r>
            </a:p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for </a:t>
              </a: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second straight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 year</a:t>
              </a:r>
            </a:p>
            <a:p>
              <a:endParaRPr lang="en-US" sz="2400" b="1" dirty="0" smtClean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0766" y="4578385"/>
              <a:ext cx="1430431" cy="8058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186431" y="4524977"/>
              <a:ext cx="1141659" cy="914400"/>
              <a:chOff x="7380232" y="4524977"/>
              <a:chExt cx="1141659" cy="914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90051" y="4524977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25020" y="4728044"/>
                <a:ext cx="1058580" cy="237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380232" y="4652731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s</a:t>
                </a:r>
                <a:r>
                  <a:rPr lang="en-US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</a:t>
                </a:r>
                <a:r>
                  <a:rPr lang="en-US">
                    <a:solidFill>
                      <a:srgbClr val="FFDF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e</a:t>
                </a:r>
                <a:r>
                  <a:rPr lang="en-US">
                    <a:solidFill>
                      <a:srgbClr val="00B05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</a:t>
                </a:r>
                <a:r>
                  <a:rPr lang="en-US">
                    <a:solidFill>
                      <a:srgbClr val="43EEE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t</a:t>
                </a:r>
                <a:r>
                  <a:rPr lang="en-US">
                    <a:solidFill>
                      <a:schemeClr val="tx2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r</a:t>
                </a:r>
                <a:r>
                  <a:rPr lang="en-US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u</a:t>
                </a:r>
                <a:r>
                  <a:rPr lang="en-US">
                    <a:solidFill>
                      <a:srgbClr val="7030A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563616" y="4954769"/>
                <a:ext cx="7748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AWARD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01633" y="51008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smtClean="0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2016</a:t>
                </a:r>
                <a:endParaRPr lang="en-US" sz="1050" b="1" dirty="0" smtClean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6" t="12701" r="13977" b="13821"/>
          <a:stretch/>
        </p:blipFill>
        <p:spPr>
          <a:xfrm>
            <a:off x="0" y="746449"/>
            <a:ext cx="9144000" cy="529045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943326" y="4634371"/>
            <a:ext cx="7155647" cy="933767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/>
                <a:cs typeface="Avenir Book"/>
              </a:rPr>
              <a:t>does your company represent the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venir Book"/>
                <a:cs typeface="Avenir Book"/>
              </a:rPr>
              <a:t>community where you live and work?                            find out!</a:t>
            </a:r>
            <a:endParaRPr lang="en-US" sz="2400" b="1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/>
          <a:srcRect t="5210" b="7998"/>
          <a:stretch/>
        </p:blipFill>
        <p:spPr>
          <a:xfrm>
            <a:off x="0" y="746070"/>
            <a:ext cx="9144000" cy="529083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-432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942894" y="4634371"/>
            <a:ext cx="7155647" cy="933767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how do top companies conduct outreach to achieve </a:t>
            </a:r>
            <a:r>
              <a:rPr lang="en-US" sz="2000" b="1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a truly diverse candidate pool?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88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00245" y="5834570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728845" y="5834570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794625" y="144780"/>
            <a:ext cx="1062992" cy="289957"/>
          </a:xfrm>
          <a:prstGeom prst="roundRect">
            <a:avLst>
              <a:gd name="adj" fmla="val 727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smtClean="0">
                <a:solidFill>
                  <a:srgbClr val="7F7F7F"/>
                </a:solidFill>
                <a:latin typeface="Avenir Book"/>
                <a:cs typeface="Avenir Book"/>
              </a:rPr>
              <a:t>login</a:t>
            </a:r>
            <a:endParaRPr lang="en-US" sz="1050" b="1" dirty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0990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500"/>
    </mc:Choice>
    <mc:Fallback>
      <p:transition spd="slow" advClick="0" advTm="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2" grpId="0" animBg="1"/>
      <p:bldP spid="52" grpId="1" animBg="1"/>
      <p:bldP spid="53" grpId="0"/>
      <p:bldP spid="53" grpId="1"/>
      <p:bldP spid="57" grpId="0" animBg="1"/>
      <p:bldP spid="58" grpId="0"/>
      <p:bldP spid="11" grpId="0" animBg="1"/>
      <p:bldP spid="41" grpId="0" animBg="1"/>
      <p:bldP spid="42" grpId="0" animBg="1"/>
      <p:bldP spid="47" grpId="0" animBg="1"/>
      <p:bldP spid="48" grpId="0" animBg="1"/>
      <p:bldP spid="48" grpId="1" animBg="1"/>
      <p:bldP spid="59" grpId="0" animBg="1"/>
      <p:bldP spid="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49312"/>
              </p:ext>
            </p:extLst>
          </p:nvPr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Boston with 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18 - 19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1979663" y="1100744"/>
            <a:ext cx="6970632" cy="2550770"/>
            <a:chOff x="1979663" y="1100744"/>
            <a:chExt cx="6970632" cy="2550770"/>
          </a:xfrm>
        </p:grpSpPr>
        <p:graphicFrame>
          <p:nvGraphicFramePr>
            <p:cNvPr id="41" name="Chart 40"/>
            <p:cNvGraphicFramePr>
              <a:graphicFrameLocks/>
            </p:cNvGraphicFramePr>
            <p:nvPr>
              <p:extLst/>
            </p:nvPr>
          </p:nvGraphicFramePr>
          <p:xfrm>
            <a:off x="1979663" y="1100744"/>
            <a:ext cx="6969975" cy="2550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42" name="Straight Connector 41"/>
            <p:cNvCxnSpPr/>
            <p:nvPr/>
          </p:nvCxnSpPr>
          <p:spPr>
            <a:xfrm>
              <a:off x="2914648" y="2383803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05713" y="201782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902072" y="166207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4393138" y="250206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90555" y="279908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381620" y="3096846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874806" y="322466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370108" y="328102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889623" y="1230288"/>
              <a:ext cx="6400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883273" y="1108818"/>
              <a:ext cx="655949" cy="25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 Goal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493095" y="1105559"/>
              <a:ext cx="457200" cy="198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447" y="1143048"/>
              <a:ext cx="119448" cy="12280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061" y="1114489"/>
              <a:ext cx="186274" cy="186274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4" name="Rectangle 123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hlinkClick r:id="rId6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hlinkClick r:id="rId7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hlinkClick r:id="rId8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979665" y="833765"/>
            <a:ext cx="6969976" cy="207749"/>
            <a:chOff x="1979665" y="833765"/>
            <a:chExt cx="6969976" cy="207749"/>
          </a:xfrm>
        </p:grpSpPr>
        <p:sp>
          <p:nvSpPr>
            <p:cNvPr id="28" name="TextBox 27"/>
            <p:cNvSpPr txBox="1"/>
            <p:nvPr/>
          </p:nvSpPr>
          <p:spPr>
            <a:xfrm>
              <a:off x="1979665" y="833765"/>
              <a:ext cx="6969976" cy="20774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MediaMath with  </a:t>
              </a:r>
              <a:r>
                <a:rPr lang="en-US" sz="1050" b="1" dirty="0" smtClean="0">
                  <a:solidFill>
                    <a:schemeClr val="accent5"/>
                  </a:solidFill>
                </a:rPr>
                <a:t>internet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companies in  </a:t>
              </a:r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Boston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with </a:t>
              </a:r>
              <a:r>
                <a:rPr lang="en-US" sz="1050" b="1" dirty="0" smtClean="0">
                  <a:solidFill>
                    <a:srgbClr val="7030A0"/>
                  </a:solidFill>
                </a:rPr>
                <a:t>500-999 employees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by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age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using  </a:t>
              </a:r>
              <a:r>
                <a:rPr lang="en-US" sz="1050" b="1" dirty="0" smtClean="0">
                  <a:solidFill>
                    <a:srgbClr val="00B050"/>
                  </a:solidFill>
                </a:rPr>
                <a:t>today’s data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29" name="Isosceles Triangle 241"/>
            <p:cNvSpPr/>
            <p:nvPr/>
          </p:nvSpPr>
          <p:spPr>
            <a:xfrm rot="10800000">
              <a:off x="7377950" y="943608"/>
              <a:ext cx="63094" cy="4114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41"/>
            <p:cNvSpPr/>
            <p:nvPr/>
          </p:nvSpPr>
          <p:spPr>
            <a:xfrm rot="10800000">
              <a:off x="5323086" y="945944"/>
              <a:ext cx="63094" cy="4114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241"/>
            <p:cNvSpPr/>
            <p:nvPr/>
          </p:nvSpPr>
          <p:spPr>
            <a:xfrm rot="10800000">
              <a:off x="8566142" y="945944"/>
              <a:ext cx="63094" cy="4114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hlinkClick r:id="rId9" action="ppaction://hlinksldjump"/>
            </p:cNvPr>
            <p:cNvSpPr/>
            <p:nvPr/>
          </p:nvSpPr>
          <p:spPr>
            <a:xfrm>
              <a:off x="4856949" y="894969"/>
              <a:ext cx="567047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hlinkClick r:id="rId10" action="ppaction://hlinksldjump"/>
            </p:cNvPr>
            <p:cNvSpPr/>
            <p:nvPr/>
          </p:nvSpPr>
          <p:spPr>
            <a:xfrm>
              <a:off x="7100777" y="889769"/>
              <a:ext cx="36501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hlinkClick r:id="rId11" action="ppaction://hlinksldjump"/>
            </p:cNvPr>
            <p:cNvSpPr/>
            <p:nvPr/>
          </p:nvSpPr>
          <p:spPr>
            <a:xfrm>
              <a:off x="7815594" y="893643"/>
              <a:ext cx="849374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241"/>
            <p:cNvSpPr/>
            <p:nvPr/>
          </p:nvSpPr>
          <p:spPr>
            <a:xfrm rot="10800000">
              <a:off x="3992712" y="943970"/>
              <a:ext cx="63094" cy="4114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hlinkClick r:id="rId12" action="ppaction://hlinksldjump"/>
            </p:cNvPr>
            <p:cNvSpPr/>
            <p:nvPr/>
          </p:nvSpPr>
          <p:spPr>
            <a:xfrm>
              <a:off x="3459950" y="892995"/>
              <a:ext cx="63367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41"/>
            <p:cNvSpPr/>
            <p:nvPr/>
          </p:nvSpPr>
          <p:spPr>
            <a:xfrm rot="10800000">
              <a:off x="6834485" y="945944"/>
              <a:ext cx="63094" cy="4114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hlinkClick r:id="rId13" action="ppaction://hlinksldjump"/>
            </p:cNvPr>
            <p:cNvSpPr/>
            <p:nvPr/>
          </p:nvSpPr>
          <p:spPr>
            <a:xfrm>
              <a:off x="5700418" y="889769"/>
              <a:ext cx="1232671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hlinkClick r:id="rId9" action="ppaction://hlinksldjump"/>
          </p:cNvPr>
          <p:cNvSpPr/>
          <p:nvPr/>
        </p:nvSpPr>
        <p:spPr>
          <a:xfrm>
            <a:off x="1816605" y="1065612"/>
            <a:ext cx="7327395" cy="579238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92894" y="1065612"/>
            <a:ext cx="2142504" cy="1592921"/>
          </a:xfrm>
          <a:prstGeom prst="rect">
            <a:avLst/>
          </a:prstGeom>
          <a:solidFill>
            <a:srgbClr val="FFECD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92894" y="1759158"/>
            <a:ext cx="2142502" cy="15991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3159" y="1073375"/>
            <a:ext cx="1905638" cy="150041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 Francisco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Miami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Greater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 metro area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Massachusetts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England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United States of America</a:t>
            </a:r>
          </a:p>
        </p:txBody>
      </p:sp>
      <p:sp>
        <p:nvSpPr>
          <p:cNvPr id="59" name="Rectangle 58">
            <a:hlinkClick r:id="rId14" action="ppaction://hlinksldjump"/>
          </p:cNvPr>
          <p:cNvSpPr/>
          <p:nvPr/>
        </p:nvSpPr>
        <p:spPr>
          <a:xfrm>
            <a:off x="4913255" y="1757569"/>
            <a:ext cx="2122141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525463"/>
              </p:ext>
            </p:extLst>
          </p:nvPr>
        </p:nvGraphicFramePr>
        <p:xfrm>
          <a:off x="1979662" y="1148067"/>
          <a:ext cx="6969975" cy="250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New York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by  </a:t>
            </a:r>
            <a:r>
              <a:rPr lang="en-US" sz="1050" b="1" dirty="0" smtClean="0">
                <a:solidFill>
                  <a:srgbClr val="FF0000"/>
                </a:solidFill>
              </a:rPr>
              <a:t>age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using  </a:t>
            </a:r>
            <a:r>
              <a:rPr lang="en-US" sz="1050" b="1" dirty="0" smtClean="0">
                <a:solidFill>
                  <a:srgbClr val="00B050"/>
                </a:solidFill>
              </a:rPr>
              <a:t>today’s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530356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475492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718548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856568" y="887608"/>
            <a:ext cx="710989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hlinkClick r:id="rId4" action="ppaction://hlinksldjump"/>
          </p:cNvPr>
          <p:cNvSpPr/>
          <p:nvPr/>
        </p:nvSpPr>
        <p:spPr>
          <a:xfrm>
            <a:off x="7253183" y="889769"/>
            <a:ext cx="36501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hlinkClick r:id="rId5" action="ppaction://hlinksldjump"/>
          </p:cNvPr>
          <p:cNvSpPr/>
          <p:nvPr/>
        </p:nvSpPr>
        <p:spPr>
          <a:xfrm>
            <a:off x="7968000" y="893643"/>
            <a:ext cx="849374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hlinkClick r:id="rId6" action="ppaction://hlinksldjump"/>
          </p:cNvPr>
          <p:cNvSpPr/>
          <p:nvPr/>
        </p:nvSpPr>
        <p:spPr>
          <a:xfrm>
            <a:off x="3459950" y="892995"/>
            <a:ext cx="63367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986891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hlinkClick r:id="rId7" action="ppaction://hlinksldjump"/>
          </p:cNvPr>
          <p:cNvSpPr/>
          <p:nvPr/>
        </p:nvSpPr>
        <p:spPr>
          <a:xfrm>
            <a:off x="5852824" y="889769"/>
            <a:ext cx="123267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158528"/>
              </p:ext>
            </p:extLst>
          </p:nvPr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New York with 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New York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914648" y="2383803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3405713" y="201782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3902072" y="166207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4393138" y="250206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4890555" y="279908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381620" y="3096846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874806" y="322466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370108" y="328102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889623" y="1230288"/>
            <a:ext cx="6400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83273" y="1108818"/>
            <a:ext cx="655949" cy="251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2016 Goal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3095" y="1105559"/>
            <a:ext cx="457200" cy="19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47" y="1143048"/>
            <a:ext cx="119448" cy="122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1" y="1114489"/>
            <a:ext cx="186274" cy="186274"/>
          </a:xfrm>
          <a:prstGeom prst="rect">
            <a:avLst/>
          </a:prstGeom>
        </p:spPr>
      </p:pic>
      <p:sp>
        <p:nvSpPr>
          <p:cNvPr id="44" name="Rectangle 43">
            <a:hlinkClick r:id="rId10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1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2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3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6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/>
          <p:cNvGraphicFramePr>
            <a:graphicFrameLocks/>
          </p:cNvGraphicFramePr>
          <p:nvPr/>
        </p:nvGraphicFramePr>
        <p:xfrm>
          <a:off x="1979662" y="1148067"/>
          <a:ext cx="6969975" cy="2503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New York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by  </a:t>
            </a:r>
            <a:r>
              <a:rPr lang="en-US" sz="1050" b="1" dirty="0" smtClean="0">
                <a:solidFill>
                  <a:srgbClr val="FF0000"/>
                </a:solidFill>
              </a:rPr>
              <a:t>age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using  </a:t>
            </a:r>
            <a:r>
              <a:rPr lang="en-US" sz="1050" b="1" dirty="0" smtClean="0">
                <a:solidFill>
                  <a:srgbClr val="00B050"/>
                </a:solidFill>
              </a:rPr>
              <a:t>today’s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530356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475492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718548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856568" y="887608"/>
            <a:ext cx="710989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hlinkClick r:id="rId4" action="ppaction://hlinksldjump"/>
          </p:cNvPr>
          <p:cNvSpPr/>
          <p:nvPr/>
        </p:nvSpPr>
        <p:spPr>
          <a:xfrm>
            <a:off x="7253183" y="889769"/>
            <a:ext cx="36501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hlinkClick r:id="rId5" action="ppaction://hlinksldjump"/>
          </p:cNvPr>
          <p:cNvSpPr/>
          <p:nvPr/>
        </p:nvSpPr>
        <p:spPr>
          <a:xfrm>
            <a:off x="7968000" y="893643"/>
            <a:ext cx="849374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hlinkClick r:id="rId6" action="ppaction://hlinksldjump"/>
          </p:cNvPr>
          <p:cNvSpPr/>
          <p:nvPr/>
        </p:nvSpPr>
        <p:spPr>
          <a:xfrm>
            <a:off x="3459950" y="892995"/>
            <a:ext cx="63367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986891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hlinkClick r:id="rId7" action="ppaction://hlinksldjump"/>
          </p:cNvPr>
          <p:cNvSpPr/>
          <p:nvPr/>
        </p:nvSpPr>
        <p:spPr>
          <a:xfrm>
            <a:off x="5852824" y="889769"/>
            <a:ext cx="123267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198383"/>
              </p:ext>
            </p:extLst>
          </p:nvPr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New York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with 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New York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914648" y="2383803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3405713" y="201782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3902072" y="1653603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4393138" y="250206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4890555" y="279908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381620" y="3096846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874806" y="322466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370108" y="328102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889623" y="1238755"/>
            <a:ext cx="6400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83273" y="1108818"/>
            <a:ext cx="655949" cy="251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2016 Goal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93095" y="1105559"/>
            <a:ext cx="457200" cy="19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47" y="1143048"/>
            <a:ext cx="119448" cy="122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1" y="1114489"/>
            <a:ext cx="186274" cy="186274"/>
          </a:xfrm>
          <a:prstGeom prst="rect">
            <a:avLst/>
          </a:prstGeom>
        </p:spPr>
      </p:pic>
      <p:sp>
        <p:nvSpPr>
          <p:cNvPr id="44" name="Rectangle 43">
            <a:hlinkClick r:id="rId10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11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2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3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92894" y="1065612"/>
            <a:ext cx="2142504" cy="1592921"/>
          </a:xfrm>
          <a:prstGeom prst="rect">
            <a:avLst/>
          </a:prstGeom>
          <a:solidFill>
            <a:srgbClr val="FFECD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92894" y="1124157"/>
            <a:ext cx="2142502" cy="159914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03159" y="1073375"/>
            <a:ext cx="1905638" cy="1500411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 Francisco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Miami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Greater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 metro area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Massachusetts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England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United States of America</a:t>
            </a:r>
          </a:p>
        </p:txBody>
      </p:sp>
      <p:sp>
        <p:nvSpPr>
          <p:cNvPr id="48" name="Rectangle 47">
            <a:hlinkClick r:id="rId14" action="ppaction://hlinksldjump"/>
          </p:cNvPr>
          <p:cNvSpPr/>
          <p:nvPr/>
        </p:nvSpPr>
        <p:spPr>
          <a:xfrm>
            <a:off x="4913255" y="1122568"/>
            <a:ext cx="2122141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3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1979663" y="1100744"/>
            <a:ext cx="6970632" cy="2550770"/>
            <a:chOff x="1979663" y="1100744"/>
            <a:chExt cx="6970632" cy="2550770"/>
          </a:xfrm>
        </p:grpSpPr>
        <p:graphicFrame>
          <p:nvGraphicFramePr>
            <p:cNvPr id="76" name="Chart 7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1271099"/>
                </p:ext>
              </p:extLst>
            </p:nvPr>
          </p:nvGraphicFramePr>
          <p:xfrm>
            <a:off x="1979663" y="1100744"/>
            <a:ext cx="6969975" cy="2550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7" name="Straight Connector 76"/>
            <p:cNvCxnSpPr/>
            <p:nvPr/>
          </p:nvCxnSpPr>
          <p:spPr>
            <a:xfrm>
              <a:off x="2914648" y="2383803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405713" y="201782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902072" y="166207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393138" y="250206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890555" y="2799080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381620" y="3096846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874806" y="322466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370108" y="3281021"/>
              <a:ext cx="196850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889623" y="1230288"/>
              <a:ext cx="64008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5883273" y="1108818"/>
              <a:ext cx="655949" cy="25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2016 Goal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493095" y="1105559"/>
              <a:ext cx="457200" cy="198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447" y="1143048"/>
              <a:ext cx="119448" cy="122806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6061" y="1114489"/>
              <a:ext cx="186274" cy="186274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979664" y="3803867"/>
          <a:ext cx="6969974" cy="3444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New York with 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Age Categories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New York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20 - 24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17%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7,860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25- 29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14,510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30 - 34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240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18,742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35 - 39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7,255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40 - 44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5,441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9%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45 - 49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2,418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50 - 54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55 - 59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1,209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60 - 64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65 - 69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70 - 74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Employees</a:t>
                      </a:r>
                      <a:r>
                        <a:rPr lang="en-US" sz="800" b="0" baseline="0" dirty="0" smtClean="0"/>
                        <a:t> aged </a:t>
                      </a:r>
                      <a:r>
                        <a:rPr lang="en-US" sz="800" b="0" dirty="0" smtClean="0"/>
                        <a:t>75 +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914648" y="2383803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3405713" y="201782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3902072" y="166207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4393138" y="250206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4890555" y="2799080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381620" y="3096846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5874806" y="322466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6370108" y="3281021"/>
            <a:ext cx="19685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095" y="1105559"/>
            <a:ext cx="457200" cy="1983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447" y="1143048"/>
            <a:ext cx="119448" cy="122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61" y="1114489"/>
            <a:ext cx="186274" cy="186274"/>
          </a:xfrm>
          <a:prstGeom prst="rect">
            <a:avLst/>
          </a:prstGeom>
        </p:spPr>
      </p:pic>
      <p:sp>
        <p:nvSpPr>
          <p:cNvPr id="44" name="Rectangle 43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6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7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8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01102" y="1065612"/>
            <a:ext cx="2142504" cy="1142329"/>
          </a:xfrm>
          <a:prstGeom prst="rect">
            <a:avLst/>
          </a:prstGeom>
          <a:solidFill>
            <a:srgbClr val="FFEBEA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01102" y="1128696"/>
            <a:ext cx="2142502" cy="15991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1367" y="1073377"/>
            <a:ext cx="1905638" cy="101566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race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sexual orientation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&amp; mental ability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socioeconomic background</a:t>
            </a:r>
          </a:p>
        </p:txBody>
      </p:sp>
      <p:sp>
        <p:nvSpPr>
          <p:cNvPr id="48" name="Rectangle 47">
            <a:hlinkClick r:id="rId9" action="ppaction://hlinksldjump"/>
          </p:cNvPr>
          <p:cNvSpPr/>
          <p:nvPr/>
        </p:nvSpPr>
        <p:spPr>
          <a:xfrm>
            <a:off x="7000708" y="1136860"/>
            <a:ext cx="2142896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by  </a:t>
            </a:r>
            <a:r>
              <a:rPr lang="en-US" sz="1050" b="1" dirty="0" smtClean="0">
                <a:solidFill>
                  <a:srgbClr val="FF0000"/>
                </a:solidFill>
              </a:rPr>
              <a:t>age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rgbClr val="00B050"/>
                </a:solidFill>
              </a:rPr>
              <a:t>today’s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50" name="Isosceles Triangle 241"/>
          <p:cNvSpPr/>
          <p:nvPr/>
        </p:nvSpPr>
        <p:spPr>
          <a:xfrm rot="10800000">
            <a:off x="7385360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241"/>
          <p:cNvSpPr/>
          <p:nvPr/>
        </p:nvSpPr>
        <p:spPr>
          <a:xfrm rot="10800000">
            <a:off x="8573552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0" action="ppaction://hlinksldjump"/>
          </p:cNvPr>
          <p:cNvSpPr/>
          <p:nvPr/>
        </p:nvSpPr>
        <p:spPr>
          <a:xfrm>
            <a:off x="4862919" y="894535"/>
            <a:ext cx="550106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1" action="ppaction://hlinksldjump"/>
          </p:cNvPr>
          <p:cNvSpPr/>
          <p:nvPr/>
        </p:nvSpPr>
        <p:spPr>
          <a:xfrm>
            <a:off x="7098599" y="892856"/>
            <a:ext cx="35630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2" action="ppaction://hlinksldjump"/>
          </p:cNvPr>
          <p:cNvSpPr/>
          <p:nvPr/>
        </p:nvSpPr>
        <p:spPr>
          <a:xfrm>
            <a:off x="7823004" y="893643"/>
            <a:ext cx="849374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13" action="ppaction://hlinksldjump"/>
          </p:cNvPr>
          <p:cNvSpPr/>
          <p:nvPr/>
        </p:nvSpPr>
        <p:spPr>
          <a:xfrm>
            <a:off x="3459950" y="892995"/>
            <a:ext cx="63367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241"/>
          <p:cNvSpPr/>
          <p:nvPr/>
        </p:nvSpPr>
        <p:spPr>
          <a:xfrm rot="10800000">
            <a:off x="6834485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hlinkClick r:id="rId14" action="ppaction://hlinksldjump"/>
          </p:cNvPr>
          <p:cNvSpPr/>
          <p:nvPr/>
        </p:nvSpPr>
        <p:spPr>
          <a:xfrm>
            <a:off x="5700418" y="889769"/>
            <a:ext cx="123267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by  </a:t>
            </a:r>
            <a:r>
              <a:rPr lang="en-US" sz="1050" b="1" dirty="0" smtClean="0">
                <a:solidFill>
                  <a:srgbClr val="FF0000"/>
                </a:solidFill>
              </a:rPr>
              <a:t>gender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rgbClr val="00B050"/>
                </a:solidFill>
              </a:rPr>
              <a:t>today’s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573588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761780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4856949" y="894969"/>
            <a:ext cx="567047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hlinkClick r:id="rId3" action="ppaction://hlinksldjump"/>
          </p:cNvPr>
          <p:cNvSpPr/>
          <p:nvPr/>
        </p:nvSpPr>
        <p:spPr>
          <a:xfrm>
            <a:off x="7096149" y="899072"/>
            <a:ext cx="587488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hlinkClick r:id="rId4" action="ppaction://hlinksldjump"/>
          </p:cNvPr>
          <p:cNvSpPr/>
          <p:nvPr/>
        </p:nvSpPr>
        <p:spPr>
          <a:xfrm>
            <a:off x="8011232" y="893643"/>
            <a:ext cx="849374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hlinkClick r:id="rId5" action="ppaction://hlinksldjump"/>
          </p:cNvPr>
          <p:cNvSpPr/>
          <p:nvPr/>
        </p:nvSpPr>
        <p:spPr>
          <a:xfrm>
            <a:off x="3459950" y="892995"/>
            <a:ext cx="63367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834485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hlinkClick r:id="rId6" action="ppaction://hlinksldjump"/>
          </p:cNvPr>
          <p:cNvSpPr/>
          <p:nvPr/>
        </p:nvSpPr>
        <p:spPr>
          <a:xfrm>
            <a:off x="5700418" y="889769"/>
            <a:ext cx="123267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63999" y="3359698"/>
            <a:ext cx="389428" cy="394758"/>
            <a:chOff x="5090622" y="3208867"/>
            <a:chExt cx="665690" cy="67257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423996" y="3208867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800000">
              <a:off x="5556853" y="324614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3600000">
              <a:off x="5651772" y="3345832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684346" y="347239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7200000">
              <a:off x="5652127" y="360193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9000000">
              <a:off x="5553464" y="370184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5420292" y="373750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5162589" y="347239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9000000">
              <a:off x="5294878" y="3241259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7200000">
              <a:off x="5192337" y="3346715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3600000">
              <a:off x="5195512" y="360349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800000">
              <a:off x="5287103" y="3696526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hlinkClick r:id="rId7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8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9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0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6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5" name="Rectangle 54">
            <a:hlinkClick r:id="rId2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3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4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047596"/>
              </p:ext>
            </p:extLst>
          </p:nvPr>
        </p:nvGraphicFramePr>
        <p:xfrm>
          <a:off x="1979662" y="1026901"/>
          <a:ext cx="6969975" cy="3024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29376"/>
              </p:ext>
            </p:extLst>
          </p:nvPr>
        </p:nvGraphicFramePr>
        <p:xfrm>
          <a:off x="1979664" y="3803867"/>
          <a:ext cx="6969974" cy="1310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Boston with 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Gender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Male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585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42,926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Female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165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16,929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Other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>
            <a:off x="2584879" y="1856756"/>
            <a:ext cx="85953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18728" y="2664452"/>
            <a:ext cx="85953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57359" y="1230288"/>
            <a:ext cx="6400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51009" y="1108818"/>
            <a:ext cx="655949" cy="251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2016 Goal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79665" y="833765"/>
            <a:ext cx="6969976" cy="207749"/>
            <a:chOff x="1979665" y="833765"/>
            <a:chExt cx="6969976" cy="207749"/>
          </a:xfrm>
        </p:grpSpPr>
        <p:sp>
          <p:nvSpPr>
            <p:cNvPr id="64" name="TextBox 63"/>
            <p:cNvSpPr txBox="1"/>
            <p:nvPr/>
          </p:nvSpPr>
          <p:spPr>
            <a:xfrm>
              <a:off x="1979665" y="833765"/>
              <a:ext cx="6969976" cy="207749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Compare MediaMath with  </a:t>
              </a:r>
              <a:r>
                <a:rPr lang="en-US" sz="1050" b="1" dirty="0" smtClean="0">
                  <a:solidFill>
                    <a:schemeClr val="accent5"/>
                  </a:solidFill>
                </a:rPr>
                <a:t>internet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companies in  </a:t>
              </a:r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</a:rPr>
                <a:t>Boston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with </a:t>
              </a:r>
              <a:r>
                <a:rPr lang="en-US" sz="1050" b="1" dirty="0" smtClean="0">
                  <a:solidFill>
                    <a:srgbClr val="7030A0"/>
                  </a:solidFill>
                </a:rPr>
                <a:t>500-999 employees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by  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gender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</a:t>
              </a:r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using  </a:t>
              </a:r>
              <a:r>
                <a:rPr lang="en-US" sz="1050" b="1" dirty="0" smtClean="0">
                  <a:solidFill>
                    <a:srgbClr val="00B050"/>
                  </a:solidFill>
                </a:rPr>
                <a:t>today’s data</a:t>
              </a:r>
              <a:endParaRPr lang="en-US" sz="1050" b="1" dirty="0">
                <a:solidFill>
                  <a:srgbClr val="00B050"/>
                </a:solidFill>
              </a:endParaRPr>
            </a:p>
          </p:txBody>
        </p:sp>
        <p:sp>
          <p:nvSpPr>
            <p:cNvPr id="65" name="Isosceles Triangle 241"/>
            <p:cNvSpPr/>
            <p:nvPr/>
          </p:nvSpPr>
          <p:spPr>
            <a:xfrm rot="10800000">
              <a:off x="7573588" y="943608"/>
              <a:ext cx="63094" cy="4114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41"/>
            <p:cNvSpPr/>
            <p:nvPr/>
          </p:nvSpPr>
          <p:spPr>
            <a:xfrm rot="10800000">
              <a:off x="5323086" y="945944"/>
              <a:ext cx="63094" cy="4114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241"/>
            <p:cNvSpPr/>
            <p:nvPr/>
          </p:nvSpPr>
          <p:spPr>
            <a:xfrm rot="10800000">
              <a:off x="8761780" y="945944"/>
              <a:ext cx="63094" cy="4114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hlinkClick r:id="rId7" action="ppaction://hlinksldjump"/>
            </p:cNvPr>
            <p:cNvSpPr/>
            <p:nvPr/>
          </p:nvSpPr>
          <p:spPr>
            <a:xfrm>
              <a:off x="4856949" y="894969"/>
              <a:ext cx="567047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hlinkClick r:id="rId8" action="ppaction://hlinksldjump"/>
            </p:cNvPr>
            <p:cNvSpPr/>
            <p:nvPr/>
          </p:nvSpPr>
          <p:spPr>
            <a:xfrm>
              <a:off x="7096149" y="899072"/>
              <a:ext cx="587488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hlinkClick r:id="rId9" action="ppaction://hlinksldjump"/>
            </p:cNvPr>
            <p:cNvSpPr/>
            <p:nvPr/>
          </p:nvSpPr>
          <p:spPr>
            <a:xfrm>
              <a:off x="8011232" y="893643"/>
              <a:ext cx="849374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241"/>
            <p:cNvSpPr/>
            <p:nvPr/>
          </p:nvSpPr>
          <p:spPr>
            <a:xfrm rot="10800000">
              <a:off x="3992712" y="943970"/>
              <a:ext cx="63094" cy="4114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hlinkClick r:id="rId10" action="ppaction://hlinksldjump"/>
            </p:cNvPr>
            <p:cNvSpPr/>
            <p:nvPr/>
          </p:nvSpPr>
          <p:spPr>
            <a:xfrm>
              <a:off x="3459950" y="892995"/>
              <a:ext cx="633672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Isosceles Triangle 241"/>
            <p:cNvSpPr/>
            <p:nvPr/>
          </p:nvSpPr>
          <p:spPr>
            <a:xfrm rot="10800000">
              <a:off x="6834485" y="945944"/>
              <a:ext cx="63094" cy="41148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hlinkClick r:id="rId11" action="ppaction://hlinksldjump"/>
            </p:cNvPr>
            <p:cNvSpPr/>
            <p:nvPr/>
          </p:nvSpPr>
          <p:spPr>
            <a:xfrm>
              <a:off x="5700418" y="889769"/>
              <a:ext cx="1232671" cy="1392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944368" y="3682999"/>
            <a:ext cx="7098348" cy="312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17888" y="871528"/>
            <a:ext cx="7098348" cy="2811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8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50"/>
    </mc:Choice>
    <mc:Fallback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309278"/>
              </p:ext>
            </p:extLst>
          </p:nvPr>
        </p:nvGraphicFramePr>
        <p:xfrm>
          <a:off x="1979662" y="1026901"/>
          <a:ext cx="6969975" cy="3024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Boston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rgbClr val="7030A0"/>
                </a:solidFill>
              </a:rPr>
              <a:t>500-999 employees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by  </a:t>
            </a:r>
            <a:r>
              <a:rPr lang="en-US" sz="1050" b="1" dirty="0" smtClean="0">
                <a:solidFill>
                  <a:srgbClr val="FF0000"/>
                </a:solidFill>
              </a:rPr>
              <a:t>gender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rgbClr val="00B050"/>
                </a:solidFill>
              </a:rPr>
              <a:t>today’s data</a:t>
            </a:r>
            <a:endParaRPr lang="en-US" sz="1050" b="1" dirty="0">
              <a:solidFill>
                <a:srgbClr val="00B050"/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572685" y="943608"/>
            <a:ext cx="63094" cy="41148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323086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760877" y="945944"/>
            <a:ext cx="63094" cy="41148"/>
          </a:xfrm>
          <a:prstGeom prst="triangl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4862919" y="894535"/>
            <a:ext cx="550106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hlinkClick r:id="rId4" action="ppaction://hlinksldjump"/>
          </p:cNvPr>
          <p:cNvSpPr/>
          <p:nvPr/>
        </p:nvSpPr>
        <p:spPr>
          <a:xfrm>
            <a:off x="7114927" y="894535"/>
            <a:ext cx="533200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hlinkClick r:id="rId5" action="ppaction://hlinksldjump"/>
          </p:cNvPr>
          <p:cNvSpPr/>
          <p:nvPr/>
        </p:nvSpPr>
        <p:spPr>
          <a:xfrm>
            <a:off x="8010329" y="893643"/>
            <a:ext cx="849374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hlinkClick r:id="rId6" action="ppaction://hlinksldjump"/>
          </p:cNvPr>
          <p:cNvSpPr/>
          <p:nvPr/>
        </p:nvSpPr>
        <p:spPr>
          <a:xfrm>
            <a:off x="3459950" y="892995"/>
            <a:ext cx="633672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834485" y="945944"/>
            <a:ext cx="63094" cy="41148"/>
          </a:xfrm>
          <a:prstGeom prst="triangl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hlinkClick r:id="rId7" action="ppaction://hlinksldjump"/>
          </p:cNvPr>
          <p:cNvSpPr/>
          <p:nvPr/>
        </p:nvSpPr>
        <p:spPr>
          <a:xfrm>
            <a:off x="5700418" y="889769"/>
            <a:ext cx="1232671" cy="1392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7942"/>
              </p:ext>
            </p:extLst>
          </p:nvPr>
        </p:nvGraphicFramePr>
        <p:xfrm>
          <a:off x="1979664" y="3803867"/>
          <a:ext cx="6969974" cy="13106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26669"/>
                <a:gridCol w="968661"/>
                <a:gridCol w="968661"/>
                <a:gridCol w="968661"/>
                <a:gridCol w="968661"/>
                <a:gridCol w="968661"/>
              </a:tblGrid>
              <a:tr h="211511">
                <a:tc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MediaMath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Internet Companies in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Boston with </a:t>
                      </a:r>
                    </a:p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500-999 </a:t>
                      </a: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employees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Gender 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▲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 2016 Goal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Number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Percent of employees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600" baseline="0" dirty="0" smtClean="0"/>
                        <a:t>▼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Male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585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42,926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71%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Female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165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32%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16,929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28%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511">
                <a:tc>
                  <a:txBody>
                    <a:bodyPr/>
                    <a:lstStyle/>
                    <a:p>
                      <a:r>
                        <a:rPr lang="en-US" sz="800" b="0" dirty="0" smtClean="0"/>
                        <a:t>Other </a:t>
                      </a:r>
                      <a:endParaRPr lang="en-US" sz="800" b="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0%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-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605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1%</a:t>
                      </a:r>
                      <a:endParaRPr lang="en-US" sz="8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2584879" y="1856756"/>
            <a:ext cx="85953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4718728" y="2664452"/>
            <a:ext cx="859536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rId8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9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0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1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5957359" y="1230288"/>
            <a:ext cx="6400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51009" y="1108818"/>
            <a:ext cx="655949" cy="251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2016 Goal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1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0" y="6310617"/>
            <a:ext cx="9144000" cy="547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2">
                      <a:lumMod val="75000"/>
                    </a:schemeClr>
                  </a:solidFill>
                  <a:latin typeface="Avenir Book"/>
                  <a:cs typeface="Avenir Book"/>
                </a:rPr>
                <a:t>RESOURCES</a:t>
              </a:r>
              <a:endParaRPr lang="en-US" sz="1050" b="1" dirty="0">
                <a:solidFill>
                  <a:schemeClr val="accent2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Helvetica Neue" charset="0"/>
              </a:rPr>
              <a:t>Invest in tools, </a:t>
            </a:r>
            <a:r>
              <a:rPr lang="en-US" i="1" dirty="0">
                <a:solidFill>
                  <a:srgbClr val="FF0000"/>
                </a:solidFill>
                <a:latin typeface="Helvetica Neue" charset="0"/>
              </a:rPr>
              <a:t>training programs</a:t>
            </a:r>
            <a:r>
              <a:rPr lang="en-US" i="1" dirty="0">
                <a:latin typeface="Helvetica Neue" charset="0"/>
              </a:rPr>
              <a:t>, and/or resources that assist with mitigating bias in recruiting, hiring, and employment.</a:t>
            </a:r>
            <a:endParaRPr lang="en-US" dirty="0"/>
          </a:p>
        </p:txBody>
      </p:sp>
      <p:sp>
        <p:nvSpPr>
          <p:cNvPr id="133" name="Rectangle 132">
            <a:hlinkClick r:id="rId2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9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Rectangle 93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pick a location</a:t>
            </a:r>
          </a:p>
          <a:p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ick a dimension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4" name="Isosceles Triangle 241"/>
          <p:cNvSpPr/>
          <p:nvPr/>
        </p:nvSpPr>
        <p:spPr>
          <a:xfrm rot="10800000">
            <a:off x="4411005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Isosceles Triangle 241"/>
          <p:cNvSpPr/>
          <p:nvPr/>
        </p:nvSpPr>
        <p:spPr>
          <a:xfrm rot="10800000">
            <a:off x="478714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6" action="ppaction://hlinksldjump"/>
          </p:cNvPr>
          <p:cNvSpPr/>
          <p:nvPr/>
        </p:nvSpPr>
        <p:spPr>
          <a:xfrm>
            <a:off x="3550596" y="853221"/>
            <a:ext cx="942959" cy="1928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9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41"/>
          <p:cNvSpPr/>
          <p:nvPr/>
        </p:nvSpPr>
        <p:spPr>
          <a:xfrm rot="10800000">
            <a:off x="478714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Rectangle 93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pick a location</a:t>
            </a:r>
          </a:p>
          <a:p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ick a dimension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4" name="Isosceles Triangle 241"/>
          <p:cNvSpPr/>
          <p:nvPr/>
        </p:nvSpPr>
        <p:spPr>
          <a:xfrm rot="10800000">
            <a:off x="4411005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3547789" y="1048007"/>
            <a:ext cx="2142504" cy="946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3547789" y="1111088"/>
            <a:ext cx="2142502" cy="159914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658054" y="1055771"/>
            <a:ext cx="1905638" cy="85408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Boston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Chicago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San Francisco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Miami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York</a:t>
            </a:r>
          </a:p>
        </p:txBody>
      </p:sp>
      <p:sp>
        <p:nvSpPr>
          <p:cNvPr id="22" name="Rectangle 21">
            <a:hlinkClick r:id="rId6" action="ppaction://hlinksldjump"/>
          </p:cNvPr>
          <p:cNvSpPr/>
          <p:nvPr/>
        </p:nvSpPr>
        <p:spPr>
          <a:xfrm>
            <a:off x="3550596" y="1086687"/>
            <a:ext cx="2139695" cy="1928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7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2" b="15651"/>
          <a:stretch/>
        </p:blipFill>
        <p:spPr>
          <a:xfrm>
            <a:off x="0" y="746070"/>
            <a:ext cx="9143568" cy="5290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3338" y="4524977"/>
            <a:ext cx="5797324" cy="987175"/>
            <a:chOff x="1530766" y="4524977"/>
            <a:chExt cx="5797324" cy="987175"/>
          </a:xfrm>
        </p:grpSpPr>
        <p:sp>
          <p:nvSpPr>
            <p:cNvPr id="28" name="Rounded Rectangle 27"/>
            <p:cNvSpPr/>
            <p:nvPr/>
          </p:nvSpPr>
          <p:spPr>
            <a:xfrm>
              <a:off x="3129165" y="4578385"/>
              <a:ext cx="3618770" cy="93376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earns </a:t>
              </a:r>
              <a:r>
                <a:rPr lang="en-US" sz="2400" dirty="0" smtClean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rPr>
                <a:t>p</a:t>
              </a:r>
              <a:r>
                <a:rPr lang="en-US" sz="2400" dirty="0" smtClean="0">
                  <a:solidFill>
                    <a:srgbClr val="FFDF00"/>
                  </a:solidFill>
                  <a:latin typeface="Avenir Book" charset="0"/>
                  <a:ea typeface="Avenir Book" charset="0"/>
                  <a:cs typeface="Avenir Book" charset="0"/>
                </a:rPr>
                <a:t>e</a:t>
              </a:r>
              <a:r>
                <a:rPr lang="en-US" sz="2400" dirty="0" smtClean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r>
                <a:rPr lang="en-US" sz="2400" dirty="0" smtClean="0">
                  <a:solidFill>
                    <a:srgbClr val="43EEE2"/>
                  </a:solidFill>
                  <a:latin typeface="Avenir Book" charset="0"/>
                  <a:ea typeface="Avenir Book" charset="0"/>
                  <a:cs typeface="Avenir Book" charset="0"/>
                </a:rPr>
                <a:t>t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</a:t>
              </a:r>
              <a:r>
                <a:rPr lang="en-US" sz="2400" dirty="0" smtClean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u</a:t>
              </a:r>
              <a:r>
                <a:rPr lang="en-US" sz="2400" dirty="0" smtClean="0">
                  <a:solidFill>
                    <a:srgbClr val="7030A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en-US" sz="2400" b="1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award</a:t>
              </a:r>
            </a:p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for </a:t>
              </a: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second straight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 year</a:t>
              </a:r>
            </a:p>
            <a:p>
              <a:endParaRPr lang="en-US" sz="2400" b="1" dirty="0" smtClean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0766" y="4578385"/>
              <a:ext cx="1430431" cy="8058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186431" y="4524977"/>
              <a:ext cx="1141659" cy="914400"/>
              <a:chOff x="7380232" y="4524977"/>
              <a:chExt cx="1141659" cy="914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90051" y="4524977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25020" y="4728044"/>
                <a:ext cx="1058580" cy="237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380232" y="4652731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s</a:t>
                </a:r>
                <a:r>
                  <a:rPr lang="en-US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</a:t>
                </a:r>
                <a:r>
                  <a:rPr lang="en-US">
                    <a:solidFill>
                      <a:srgbClr val="FFDF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e</a:t>
                </a:r>
                <a:r>
                  <a:rPr lang="en-US">
                    <a:solidFill>
                      <a:srgbClr val="00B05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</a:t>
                </a:r>
                <a:r>
                  <a:rPr lang="en-US">
                    <a:solidFill>
                      <a:srgbClr val="43EEE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t</a:t>
                </a:r>
                <a:r>
                  <a:rPr lang="en-US">
                    <a:solidFill>
                      <a:schemeClr val="tx2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r</a:t>
                </a:r>
                <a:r>
                  <a:rPr lang="en-US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u</a:t>
                </a:r>
                <a:r>
                  <a:rPr lang="en-US">
                    <a:solidFill>
                      <a:srgbClr val="7030A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563616" y="4954769"/>
                <a:ext cx="7748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AWARD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01633" y="51008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smtClean="0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2016</a:t>
                </a:r>
                <a:endParaRPr lang="en-US" sz="1050" b="1" dirty="0" smtClean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88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794625" y="144780"/>
            <a:ext cx="1062992" cy="289957"/>
          </a:xfrm>
          <a:prstGeom prst="roundRect">
            <a:avLst>
              <a:gd name="adj" fmla="val 727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smtClean="0">
                <a:solidFill>
                  <a:srgbClr val="7F7F7F"/>
                </a:solidFill>
                <a:latin typeface="Avenir Book"/>
                <a:cs typeface="Avenir Book"/>
              </a:rPr>
              <a:t>login</a:t>
            </a:r>
            <a:endParaRPr lang="en-US" sz="1050" b="1" dirty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8515847" y="144780"/>
            <a:ext cx="397565" cy="28995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2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Boston</a:t>
            </a:r>
          </a:p>
          <a:p>
            <a:endParaRPr lang="en-US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pick a dimension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Isosceles Triangle 241"/>
          <p:cNvSpPr/>
          <p:nvPr/>
        </p:nvSpPr>
        <p:spPr>
          <a:xfrm rot="10800000">
            <a:off x="4012168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41"/>
          <p:cNvSpPr/>
          <p:nvPr/>
        </p:nvSpPr>
        <p:spPr>
          <a:xfrm rot="10800000">
            <a:off x="478714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3" action="ppaction://hlinksldjump"/>
          </p:cNvPr>
          <p:cNvSpPr/>
          <p:nvPr/>
        </p:nvSpPr>
        <p:spPr>
          <a:xfrm>
            <a:off x="3762652" y="1185902"/>
            <a:ext cx="1139060" cy="1928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54" name="Rounded Rectangle 53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8" name="Rectangle 57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hlinkClick r:id="rId6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2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Boston</a:t>
            </a:r>
          </a:p>
          <a:p>
            <a:endParaRPr lang="en-US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pick a dimension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Isosceles Triangle 241"/>
          <p:cNvSpPr/>
          <p:nvPr/>
        </p:nvSpPr>
        <p:spPr>
          <a:xfrm rot="10800000">
            <a:off x="4012168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241"/>
          <p:cNvSpPr/>
          <p:nvPr/>
        </p:nvSpPr>
        <p:spPr>
          <a:xfrm rot="10800000">
            <a:off x="478714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78983" y="1374408"/>
            <a:ext cx="2142504" cy="1252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78983" y="2400528"/>
            <a:ext cx="2142502" cy="159914"/>
          </a:xfrm>
          <a:prstGeom prst="rect">
            <a:avLst/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89248" y="1382172"/>
            <a:ext cx="1905638" cy="13388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mental ability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ability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race &amp; ethnicity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sexual orientation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socioeconomics</a:t>
            </a:r>
          </a:p>
          <a:p>
            <a:endParaRPr lang="en-US" sz="10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3778981" y="2380358"/>
            <a:ext cx="2130752" cy="1928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23" name="Rounded Rectangle 22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7" name="Rectangle 26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6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63999" y="3359698"/>
            <a:ext cx="389428" cy="394758"/>
            <a:chOff x="5090622" y="3208867"/>
            <a:chExt cx="665690" cy="67257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423996" y="3208867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800000">
              <a:off x="5556853" y="324614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3600000">
              <a:off x="5651772" y="3345832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684346" y="347239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7200000">
              <a:off x="5652127" y="3601933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9000000">
              <a:off x="5553464" y="370184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5420292" y="373750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5162589" y="3472394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9000000">
              <a:off x="5294878" y="3241259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7200000">
              <a:off x="5192337" y="3346715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3600000">
              <a:off x="5195512" y="3603491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800000">
              <a:off x="5287103" y="3696526"/>
              <a:ext cx="0" cy="1439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hlinkClick r:id="rId2" action="ppaction://hlinksldjump"/>
          </p:cNvPr>
          <p:cNvSpPr/>
          <p:nvPr/>
        </p:nvSpPr>
        <p:spPr>
          <a:xfrm>
            <a:off x="1713637" y="671712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Boston</a:t>
            </a:r>
          </a:p>
          <a:p>
            <a:endParaRPr lang="en-US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Socioeconomics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Isosceles Triangle 241"/>
          <p:cNvSpPr/>
          <p:nvPr/>
        </p:nvSpPr>
        <p:spPr>
          <a:xfrm rot="10800000">
            <a:off x="4012168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241"/>
          <p:cNvSpPr/>
          <p:nvPr/>
        </p:nvSpPr>
        <p:spPr>
          <a:xfrm rot="10800000">
            <a:off x="474823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33" name="Rounded Rectangle 32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7" name="Rectangle 36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5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/>
          <p:cNvSpPr/>
          <p:nvPr/>
        </p:nvSpPr>
        <p:spPr>
          <a:xfrm>
            <a:off x="4358229" y="6318077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6736793" y="6317417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ounded Rectangle 231"/>
          <p:cNvSpPr/>
          <p:nvPr/>
        </p:nvSpPr>
        <p:spPr>
          <a:xfrm>
            <a:off x="1979664" y="6318077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4358229" y="4025130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ounded Rectangle 227"/>
          <p:cNvSpPr/>
          <p:nvPr/>
        </p:nvSpPr>
        <p:spPr>
          <a:xfrm>
            <a:off x="6736793" y="4024470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ounded Rectangle 228"/>
          <p:cNvSpPr/>
          <p:nvPr/>
        </p:nvSpPr>
        <p:spPr>
          <a:xfrm>
            <a:off x="1979664" y="4025130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ed Rectangle 224"/>
          <p:cNvSpPr/>
          <p:nvPr/>
        </p:nvSpPr>
        <p:spPr>
          <a:xfrm>
            <a:off x="4358229" y="1731523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ounded Rectangle 225"/>
          <p:cNvSpPr/>
          <p:nvPr/>
        </p:nvSpPr>
        <p:spPr>
          <a:xfrm>
            <a:off x="6736793" y="1730863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4">
                      <a:lumMod val="75000"/>
                    </a:schemeClr>
                  </a:solidFill>
                  <a:latin typeface="Avenir Book"/>
                  <a:cs typeface="Avenir Book"/>
                </a:rPr>
                <a:t>VOLUNTEER</a:t>
              </a:r>
              <a:endParaRPr lang="en-US" sz="1050" b="1" dirty="0">
                <a:solidFill>
                  <a:schemeClr val="accent4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Rectangle 93">
            <a:hlinkClick r:id="rId2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hlinkClick r:id="rId5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1979665" y="833765"/>
            <a:ext cx="6969976" cy="53091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MediaMath office?     </a:t>
            </a:r>
            <a:r>
              <a:rPr lang="en-US" sz="1050" b="1" dirty="0" smtClean="0">
                <a:solidFill>
                  <a:schemeClr val="accent5"/>
                </a:solidFill>
              </a:rPr>
              <a:t>Boston</a:t>
            </a:r>
          </a:p>
          <a:p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dimension of diversity?   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Socioeconomics</a:t>
            </a:r>
            <a:endParaRPr 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4" name="Isosceles Triangle 241"/>
          <p:cNvSpPr/>
          <p:nvPr/>
        </p:nvSpPr>
        <p:spPr>
          <a:xfrm rot="10800000">
            <a:off x="4012168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664" y="1731523"/>
            <a:ext cx="2212848" cy="2013625"/>
          </a:xfrm>
          <a:prstGeom prst="roundRect">
            <a:avLst>
              <a:gd name="adj" fmla="val 249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688" y="1848589"/>
            <a:ext cx="1828800" cy="919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b="13855"/>
          <a:stretch/>
        </p:blipFill>
        <p:spPr>
          <a:xfrm>
            <a:off x="4551813" y="1821996"/>
            <a:ext cx="1828800" cy="972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377" y="1983621"/>
            <a:ext cx="1828800" cy="6492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3368" y="4148410"/>
            <a:ext cx="1828800" cy="945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0891" y="4111991"/>
            <a:ext cx="1167523" cy="9692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0377" y="4110671"/>
            <a:ext cx="1828800" cy="9369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/>
          <a:srcRect l="18928" t="16289"/>
          <a:stretch/>
        </p:blipFill>
        <p:spPr>
          <a:xfrm>
            <a:off x="7247202" y="6410525"/>
            <a:ext cx="1191647" cy="9692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/>
          <a:srcRect b="11070"/>
          <a:stretch/>
        </p:blipFill>
        <p:spPr>
          <a:xfrm>
            <a:off x="4548681" y="6407924"/>
            <a:ext cx="1831932" cy="9514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/>
          <a:srcRect t="4764" r="9865" b="6430"/>
          <a:stretch/>
        </p:blipFill>
        <p:spPr>
          <a:xfrm>
            <a:off x="2183368" y="6410339"/>
            <a:ext cx="1828800" cy="917546"/>
          </a:xfrm>
          <a:prstGeom prst="rect">
            <a:avLst/>
          </a:prstGeom>
        </p:spPr>
      </p:pic>
      <p:sp>
        <p:nvSpPr>
          <p:cNvPr id="36" name="Isosceles Triangle 241"/>
          <p:cNvSpPr/>
          <p:nvPr/>
        </p:nvSpPr>
        <p:spPr>
          <a:xfrm rot="10800000">
            <a:off x="4748231" y="1261740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8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061371" y="1452068"/>
            <a:ext cx="6742217" cy="304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2061371" y="1760535"/>
            <a:ext cx="6742217" cy="304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2061371" y="2068276"/>
            <a:ext cx="6742217" cy="3044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2143717" y="2792779"/>
            <a:ext cx="210312" cy="210312"/>
            <a:chOff x="2218902" y="815880"/>
            <a:chExt cx="1127547" cy="1127547"/>
          </a:xfrm>
        </p:grpSpPr>
        <p:pic>
          <p:nvPicPr>
            <p:cNvPr id="296" name="Picture 29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18902" y="815880"/>
              <a:ext cx="1127547" cy="112754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4" name="Freeform 13"/>
            <p:cNvSpPr/>
            <p:nvPr/>
          </p:nvSpPr>
          <p:spPr>
            <a:xfrm>
              <a:off x="2219325" y="822325"/>
              <a:ext cx="1123950" cy="930275"/>
            </a:xfrm>
            <a:custGeom>
              <a:avLst/>
              <a:gdLst>
                <a:gd name="connsiteX0" fmla="*/ 644525 w 1117600"/>
                <a:gd name="connsiteY0" fmla="*/ 161925 h 930275"/>
                <a:gd name="connsiteX1" fmla="*/ 679450 w 1117600"/>
                <a:gd name="connsiteY1" fmla="*/ 276225 h 930275"/>
                <a:gd name="connsiteX2" fmla="*/ 752475 w 1117600"/>
                <a:gd name="connsiteY2" fmla="*/ 365125 h 930275"/>
                <a:gd name="connsiteX3" fmla="*/ 752475 w 1117600"/>
                <a:gd name="connsiteY3" fmla="*/ 454025 h 930275"/>
                <a:gd name="connsiteX4" fmla="*/ 727075 w 1117600"/>
                <a:gd name="connsiteY4" fmla="*/ 514350 h 930275"/>
                <a:gd name="connsiteX5" fmla="*/ 676275 w 1117600"/>
                <a:gd name="connsiteY5" fmla="*/ 577850 h 930275"/>
                <a:gd name="connsiteX6" fmla="*/ 777875 w 1117600"/>
                <a:gd name="connsiteY6" fmla="*/ 622300 h 930275"/>
                <a:gd name="connsiteX7" fmla="*/ 831850 w 1117600"/>
                <a:gd name="connsiteY7" fmla="*/ 676275 h 930275"/>
                <a:gd name="connsiteX8" fmla="*/ 895350 w 1117600"/>
                <a:gd name="connsiteY8" fmla="*/ 911225 h 930275"/>
                <a:gd name="connsiteX9" fmla="*/ 1117600 w 1117600"/>
                <a:gd name="connsiteY9" fmla="*/ 850900 h 930275"/>
                <a:gd name="connsiteX10" fmla="*/ 1117600 w 1117600"/>
                <a:gd name="connsiteY10" fmla="*/ 431800 h 930275"/>
                <a:gd name="connsiteX11" fmla="*/ 1022350 w 1117600"/>
                <a:gd name="connsiteY11" fmla="*/ 123825 h 930275"/>
                <a:gd name="connsiteX12" fmla="*/ 866775 w 1117600"/>
                <a:gd name="connsiteY12" fmla="*/ 9525 h 930275"/>
                <a:gd name="connsiteX13" fmla="*/ 530225 w 1117600"/>
                <a:gd name="connsiteY13" fmla="*/ 6350 h 930275"/>
                <a:gd name="connsiteX14" fmla="*/ 149225 w 1117600"/>
                <a:gd name="connsiteY14" fmla="*/ 0 h 930275"/>
                <a:gd name="connsiteX15" fmla="*/ 57150 w 1117600"/>
                <a:gd name="connsiteY15" fmla="*/ 127000 h 930275"/>
                <a:gd name="connsiteX16" fmla="*/ 3175 w 1117600"/>
                <a:gd name="connsiteY16" fmla="*/ 530225 h 930275"/>
                <a:gd name="connsiteX17" fmla="*/ 3175 w 1117600"/>
                <a:gd name="connsiteY17" fmla="*/ 609600 h 930275"/>
                <a:gd name="connsiteX18" fmla="*/ 0 w 1117600"/>
                <a:gd name="connsiteY18" fmla="*/ 901700 h 930275"/>
                <a:gd name="connsiteX19" fmla="*/ 92075 w 1117600"/>
                <a:gd name="connsiteY19" fmla="*/ 930275 h 930275"/>
                <a:gd name="connsiteX20" fmla="*/ 276225 w 1117600"/>
                <a:gd name="connsiteY20" fmla="*/ 917575 h 930275"/>
                <a:gd name="connsiteX21" fmla="*/ 276225 w 1117600"/>
                <a:gd name="connsiteY21" fmla="*/ 746125 h 930275"/>
                <a:gd name="connsiteX22" fmla="*/ 320675 w 1117600"/>
                <a:gd name="connsiteY22" fmla="*/ 654050 h 930275"/>
                <a:gd name="connsiteX23" fmla="*/ 396875 w 1117600"/>
                <a:gd name="connsiteY23" fmla="*/ 596900 h 930275"/>
                <a:gd name="connsiteX24" fmla="*/ 454025 w 1117600"/>
                <a:gd name="connsiteY24" fmla="*/ 571500 h 930275"/>
                <a:gd name="connsiteX25" fmla="*/ 403225 w 1117600"/>
                <a:gd name="connsiteY25" fmla="*/ 511175 h 930275"/>
                <a:gd name="connsiteX26" fmla="*/ 387350 w 1117600"/>
                <a:gd name="connsiteY26" fmla="*/ 400050 h 930275"/>
                <a:gd name="connsiteX27" fmla="*/ 419100 w 1117600"/>
                <a:gd name="connsiteY27" fmla="*/ 304800 h 930275"/>
                <a:gd name="connsiteX28" fmla="*/ 482600 w 1117600"/>
                <a:gd name="connsiteY28" fmla="*/ 219075 h 930275"/>
                <a:gd name="connsiteX29" fmla="*/ 644525 w 111760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17600 w 1123950"/>
                <a:gd name="connsiteY9" fmla="*/ 850900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20775 w 1123950"/>
                <a:gd name="connsiteY9" fmla="*/ 854075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3950" h="930275">
                  <a:moveTo>
                    <a:pt x="644525" y="161925"/>
                  </a:moveTo>
                  <a:lnTo>
                    <a:pt x="679450" y="276225"/>
                  </a:lnTo>
                  <a:lnTo>
                    <a:pt x="752475" y="365125"/>
                  </a:lnTo>
                  <a:lnTo>
                    <a:pt x="752475" y="454025"/>
                  </a:lnTo>
                  <a:lnTo>
                    <a:pt x="727075" y="514350"/>
                  </a:lnTo>
                  <a:lnTo>
                    <a:pt x="676275" y="577850"/>
                  </a:lnTo>
                  <a:lnTo>
                    <a:pt x="777875" y="622300"/>
                  </a:lnTo>
                  <a:lnTo>
                    <a:pt x="831850" y="676275"/>
                  </a:lnTo>
                  <a:lnTo>
                    <a:pt x="895350" y="911225"/>
                  </a:lnTo>
                  <a:lnTo>
                    <a:pt x="1120775" y="854075"/>
                  </a:lnTo>
                  <a:cubicBezTo>
                    <a:pt x="1121833" y="721783"/>
                    <a:pt x="1122892" y="589492"/>
                    <a:pt x="1123950" y="457200"/>
                  </a:cubicBezTo>
                  <a:lnTo>
                    <a:pt x="1022350" y="123825"/>
                  </a:lnTo>
                  <a:lnTo>
                    <a:pt x="866775" y="9525"/>
                  </a:lnTo>
                  <a:lnTo>
                    <a:pt x="530225" y="6350"/>
                  </a:lnTo>
                  <a:lnTo>
                    <a:pt x="149225" y="0"/>
                  </a:lnTo>
                  <a:lnTo>
                    <a:pt x="57150" y="127000"/>
                  </a:lnTo>
                  <a:lnTo>
                    <a:pt x="3175" y="530225"/>
                  </a:lnTo>
                  <a:lnTo>
                    <a:pt x="3175" y="609600"/>
                  </a:lnTo>
                  <a:cubicBezTo>
                    <a:pt x="2117" y="706967"/>
                    <a:pt x="1058" y="804333"/>
                    <a:pt x="0" y="901700"/>
                  </a:cubicBezTo>
                  <a:lnTo>
                    <a:pt x="92075" y="930275"/>
                  </a:lnTo>
                  <a:lnTo>
                    <a:pt x="276225" y="917575"/>
                  </a:lnTo>
                  <a:lnTo>
                    <a:pt x="276225" y="746125"/>
                  </a:lnTo>
                  <a:lnTo>
                    <a:pt x="320675" y="654050"/>
                  </a:lnTo>
                  <a:lnTo>
                    <a:pt x="396875" y="596900"/>
                  </a:lnTo>
                  <a:lnTo>
                    <a:pt x="454025" y="571500"/>
                  </a:lnTo>
                  <a:lnTo>
                    <a:pt x="403225" y="511175"/>
                  </a:lnTo>
                  <a:lnTo>
                    <a:pt x="387350" y="400050"/>
                  </a:lnTo>
                  <a:lnTo>
                    <a:pt x="419100" y="304800"/>
                  </a:lnTo>
                  <a:lnTo>
                    <a:pt x="482600" y="219075"/>
                  </a:lnTo>
                  <a:lnTo>
                    <a:pt x="644525" y="161925"/>
                  </a:lnTo>
                  <a:close/>
                </a:path>
              </a:pathLst>
            </a:custGeom>
            <a:solidFill>
              <a:srgbClr val="B7BBD8"/>
            </a:solidFill>
            <a:ln>
              <a:solidFill>
                <a:srgbClr val="B7BBD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7" name="Group 296"/>
          <p:cNvGrpSpPr>
            <a:grpSpLocks noChangeAspect="1"/>
          </p:cNvGrpSpPr>
          <p:nvPr/>
        </p:nvGrpSpPr>
        <p:grpSpPr>
          <a:xfrm>
            <a:off x="2143717" y="3712662"/>
            <a:ext cx="210312" cy="210312"/>
            <a:chOff x="2218902" y="815880"/>
            <a:chExt cx="1127547" cy="1127547"/>
          </a:xfrm>
        </p:grpSpPr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18902" y="815880"/>
              <a:ext cx="1127547" cy="112754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299" name="Freeform 298"/>
            <p:cNvSpPr/>
            <p:nvPr/>
          </p:nvSpPr>
          <p:spPr>
            <a:xfrm>
              <a:off x="2219325" y="822325"/>
              <a:ext cx="1123950" cy="930275"/>
            </a:xfrm>
            <a:custGeom>
              <a:avLst/>
              <a:gdLst>
                <a:gd name="connsiteX0" fmla="*/ 644525 w 1117600"/>
                <a:gd name="connsiteY0" fmla="*/ 161925 h 930275"/>
                <a:gd name="connsiteX1" fmla="*/ 679450 w 1117600"/>
                <a:gd name="connsiteY1" fmla="*/ 276225 h 930275"/>
                <a:gd name="connsiteX2" fmla="*/ 752475 w 1117600"/>
                <a:gd name="connsiteY2" fmla="*/ 365125 h 930275"/>
                <a:gd name="connsiteX3" fmla="*/ 752475 w 1117600"/>
                <a:gd name="connsiteY3" fmla="*/ 454025 h 930275"/>
                <a:gd name="connsiteX4" fmla="*/ 727075 w 1117600"/>
                <a:gd name="connsiteY4" fmla="*/ 514350 h 930275"/>
                <a:gd name="connsiteX5" fmla="*/ 676275 w 1117600"/>
                <a:gd name="connsiteY5" fmla="*/ 577850 h 930275"/>
                <a:gd name="connsiteX6" fmla="*/ 777875 w 1117600"/>
                <a:gd name="connsiteY6" fmla="*/ 622300 h 930275"/>
                <a:gd name="connsiteX7" fmla="*/ 831850 w 1117600"/>
                <a:gd name="connsiteY7" fmla="*/ 676275 h 930275"/>
                <a:gd name="connsiteX8" fmla="*/ 895350 w 1117600"/>
                <a:gd name="connsiteY8" fmla="*/ 911225 h 930275"/>
                <a:gd name="connsiteX9" fmla="*/ 1117600 w 1117600"/>
                <a:gd name="connsiteY9" fmla="*/ 850900 h 930275"/>
                <a:gd name="connsiteX10" fmla="*/ 1117600 w 1117600"/>
                <a:gd name="connsiteY10" fmla="*/ 431800 h 930275"/>
                <a:gd name="connsiteX11" fmla="*/ 1022350 w 1117600"/>
                <a:gd name="connsiteY11" fmla="*/ 123825 h 930275"/>
                <a:gd name="connsiteX12" fmla="*/ 866775 w 1117600"/>
                <a:gd name="connsiteY12" fmla="*/ 9525 h 930275"/>
                <a:gd name="connsiteX13" fmla="*/ 530225 w 1117600"/>
                <a:gd name="connsiteY13" fmla="*/ 6350 h 930275"/>
                <a:gd name="connsiteX14" fmla="*/ 149225 w 1117600"/>
                <a:gd name="connsiteY14" fmla="*/ 0 h 930275"/>
                <a:gd name="connsiteX15" fmla="*/ 57150 w 1117600"/>
                <a:gd name="connsiteY15" fmla="*/ 127000 h 930275"/>
                <a:gd name="connsiteX16" fmla="*/ 3175 w 1117600"/>
                <a:gd name="connsiteY16" fmla="*/ 530225 h 930275"/>
                <a:gd name="connsiteX17" fmla="*/ 3175 w 1117600"/>
                <a:gd name="connsiteY17" fmla="*/ 609600 h 930275"/>
                <a:gd name="connsiteX18" fmla="*/ 0 w 1117600"/>
                <a:gd name="connsiteY18" fmla="*/ 901700 h 930275"/>
                <a:gd name="connsiteX19" fmla="*/ 92075 w 1117600"/>
                <a:gd name="connsiteY19" fmla="*/ 930275 h 930275"/>
                <a:gd name="connsiteX20" fmla="*/ 276225 w 1117600"/>
                <a:gd name="connsiteY20" fmla="*/ 917575 h 930275"/>
                <a:gd name="connsiteX21" fmla="*/ 276225 w 1117600"/>
                <a:gd name="connsiteY21" fmla="*/ 746125 h 930275"/>
                <a:gd name="connsiteX22" fmla="*/ 320675 w 1117600"/>
                <a:gd name="connsiteY22" fmla="*/ 654050 h 930275"/>
                <a:gd name="connsiteX23" fmla="*/ 396875 w 1117600"/>
                <a:gd name="connsiteY23" fmla="*/ 596900 h 930275"/>
                <a:gd name="connsiteX24" fmla="*/ 454025 w 1117600"/>
                <a:gd name="connsiteY24" fmla="*/ 571500 h 930275"/>
                <a:gd name="connsiteX25" fmla="*/ 403225 w 1117600"/>
                <a:gd name="connsiteY25" fmla="*/ 511175 h 930275"/>
                <a:gd name="connsiteX26" fmla="*/ 387350 w 1117600"/>
                <a:gd name="connsiteY26" fmla="*/ 400050 h 930275"/>
                <a:gd name="connsiteX27" fmla="*/ 419100 w 1117600"/>
                <a:gd name="connsiteY27" fmla="*/ 304800 h 930275"/>
                <a:gd name="connsiteX28" fmla="*/ 482600 w 1117600"/>
                <a:gd name="connsiteY28" fmla="*/ 219075 h 930275"/>
                <a:gd name="connsiteX29" fmla="*/ 644525 w 111760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17600 w 1123950"/>
                <a:gd name="connsiteY9" fmla="*/ 850900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20775 w 1123950"/>
                <a:gd name="connsiteY9" fmla="*/ 854075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3950" h="930275">
                  <a:moveTo>
                    <a:pt x="644525" y="161925"/>
                  </a:moveTo>
                  <a:lnTo>
                    <a:pt x="679450" y="276225"/>
                  </a:lnTo>
                  <a:lnTo>
                    <a:pt x="752475" y="365125"/>
                  </a:lnTo>
                  <a:lnTo>
                    <a:pt x="752475" y="454025"/>
                  </a:lnTo>
                  <a:lnTo>
                    <a:pt x="727075" y="514350"/>
                  </a:lnTo>
                  <a:lnTo>
                    <a:pt x="676275" y="577850"/>
                  </a:lnTo>
                  <a:lnTo>
                    <a:pt x="777875" y="622300"/>
                  </a:lnTo>
                  <a:lnTo>
                    <a:pt x="831850" y="676275"/>
                  </a:lnTo>
                  <a:lnTo>
                    <a:pt x="895350" y="911225"/>
                  </a:lnTo>
                  <a:lnTo>
                    <a:pt x="1120775" y="854075"/>
                  </a:lnTo>
                  <a:cubicBezTo>
                    <a:pt x="1121833" y="721783"/>
                    <a:pt x="1122892" y="589492"/>
                    <a:pt x="1123950" y="457200"/>
                  </a:cubicBezTo>
                  <a:lnTo>
                    <a:pt x="1022350" y="123825"/>
                  </a:lnTo>
                  <a:lnTo>
                    <a:pt x="866775" y="9525"/>
                  </a:lnTo>
                  <a:lnTo>
                    <a:pt x="530225" y="6350"/>
                  </a:lnTo>
                  <a:lnTo>
                    <a:pt x="149225" y="0"/>
                  </a:lnTo>
                  <a:lnTo>
                    <a:pt x="57150" y="127000"/>
                  </a:lnTo>
                  <a:lnTo>
                    <a:pt x="3175" y="530225"/>
                  </a:lnTo>
                  <a:lnTo>
                    <a:pt x="3175" y="609600"/>
                  </a:lnTo>
                  <a:cubicBezTo>
                    <a:pt x="2117" y="706967"/>
                    <a:pt x="1058" y="804333"/>
                    <a:pt x="0" y="901700"/>
                  </a:cubicBezTo>
                  <a:lnTo>
                    <a:pt x="92075" y="930275"/>
                  </a:lnTo>
                  <a:lnTo>
                    <a:pt x="276225" y="917575"/>
                  </a:lnTo>
                  <a:lnTo>
                    <a:pt x="276225" y="746125"/>
                  </a:lnTo>
                  <a:lnTo>
                    <a:pt x="320675" y="654050"/>
                  </a:lnTo>
                  <a:lnTo>
                    <a:pt x="396875" y="596900"/>
                  </a:lnTo>
                  <a:lnTo>
                    <a:pt x="454025" y="571500"/>
                  </a:lnTo>
                  <a:lnTo>
                    <a:pt x="403225" y="511175"/>
                  </a:lnTo>
                  <a:lnTo>
                    <a:pt x="387350" y="400050"/>
                  </a:lnTo>
                  <a:lnTo>
                    <a:pt x="419100" y="304800"/>
                  </a:lnTo>
                  <a:lnTo>
                    <a:pt x="482600" y="219075"/>
                  </a:lnTo>
                  <a:lnTo>
                    <a:pt x="644525" y="161925"/>
                  </a:lnTo>
                  <a:close/>
                </a:path>
              </a:pathLst>
            </a:custGeom>
            <a:solidFill>
              <a:srgbClr val="B7BBD8"/>
            </a:solidFill>
            <a:ln>
              <a:solidFill>
                <a:srgbClr val="B7BBD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0" name="Group 299"/>
          <p:cNvGrpSpPr>
            <a:grpSpLocks noChangeAspect="1"/>
          </p:cNvGrpSpPr>
          <p:nvPr/>
        </p:nvGrpSpPr>
        <p:grpSpPr>
          <a:xfrm>
            <a:off x="2143717" y="4328439"/>
            <a:ext cx="210312" cy="210312"/>
            <a:chOff x="2218902" y="815880"/>
            <a:chExt cx="1127547" cy="1127547"/>
          </a:xfrm>
        </p:grpSpPr>
        <p:pic>
          <p:nvPicPr>
            <p:cNvPr id="301" name="Picture 30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18902" y="815880"/>
              <a:ext cx="1127547" cy="112754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302" name="Freeform 301"/>
            <p:cNvSpPr/>
            <p:nvPr/>
          </p:nvSpPr>
          <p:spPr>
            <a:xfrm>
              <a:off x="2219325" y="822325"/>
              <a:ext cx="1123950" cy="930275"/>
            </a:xfrm>
            <a:custGeom>
              <a:avLst/>
              <a:gdLst>
                <a:gd name="connsiteX0" fmla="*/ 644525 w 1117600"/>
                <a:gd name="connsiteY0" fmla="*/ 161925 h 930275"/>
                <a:gd name="connsiteX1" fmla="*/ 679450 w 1117600"/>
                <a:gd name="connsiteY1" fmla="*/ 276225 h 930275"/>
                <a:gd name="connsiteX2" fmla="*/ 752475 w 1117600"/>
                <a:gd name="connsiteY2" fmla="*/ 365125 h 930275"/>
                <a:gd name="connsiteX3" fmla="*/ 752475 w 1117600"/>
                <a:gd name="connsiteY3" fmla="*/ 454025 h 930275"/>
                <a:gd name="connsiteX4" fmla="*/ 727075 w 1117600"/>
                <a:gd name="connsiteY4" fmla="*/ 514350 h 930275"/>
                <a:gd name="connsiteX5" fmla="*/ 676275 w 1117600"/>
                <a:gd name="connsiteY5" fmla="*/ 577850 h 930275"/>
                <a:gd name="connsiteX6" fmla="*/ 777875 w 1117600"/>
                <a:gd name="connsiteY6" fmla="*/ 622300 h 930275"/>
                <a:gd name="connsiteX7" fmla="*/ 831850 w 1117600"/>
                <a:gd name="connsiteY7" fmla="*/ 676275 h 930275"/>
                <a:gd name="connsiteX8" fmla="*/ 895350 w 1117600"/>
                <a:gd name="connsiteY8" fmla="*/ 911225 h 930275"/>
                <a:gd name="connsiteX9" fmla="*/ 1117600 w 1117600"/>
                <a:gd name="connsiteY9" fmla="*/ 850900 h 930275"/>
                <a:gd name="connsiteX10" fmla="*/ 1117600 w 1117600"/>
                <a:gd name="connsiteY10" fmla="*/ 431800 h 930275"/>
                <a:gd name="connsiteX11" fmla="*/ 1022350 w 1117600"/>
                <a:gd name="connsiteY11" fmla="*/ 123825 h 930275"/>
                <a:gd name="connsiteX12" fmla="*/ 866775 w 1117600"/>
                <a:gd name="connsiteY12" fmla="*/ 9525 h 930275"/>
                <a:gd name="connsiteX13" fmla="*/ 530225 w 1117600"/>
                <a:gd name="connsiteY13" fmla="*/ 6350 h 930275"/>
                <a:gd name="connsiteX14" fmla="*/ 149225 w 1117600"/>
                <a:gd name="connsiteY14" fmla="*/ 0 h 930275"/>
                <a:gd name="connsiteX15" fmla="*/ 57150 w 1117600"/>
                <a:gd name="connsiteY15" fmla="*/ 127000 h 930275"/>
                <a:gd name="connsiteX16" fmla="*/ 3175 w 1117600"/>
                <a:gd name="connsiteY16" fmla="*/ 530225 h 930275"/>
                <a:gd name="connsiteX17" fmla="*/ 3175 w 1117600"/>
                <a:gd name="connsiteY17" fmla="*/ 609600 h 930275"/>
                <a:gd name="connsiteX18" fmla="*/ 0 w 1117600"/>
                <a:gd name="connsiteY18" fmla="*/ 901700 h 930275"/>
                <a:gd name="connsiteX19" fmla="*/ 92075 w 1117600"/>
                <a:gd name="connsiteY19" fmla="*/ 930275 h 930275"/>
                <a:gd name="connsiteX20" fmla="*/ 276225 w 1117600"/>
                <a:gd name="connsiteY20" fmla="*/ 917575 h 930275"/>
                <a:gd name="connsiteX21" fmla="*/ 276225 w 1117600"/>
                <a:gd name="connsiteY21" fmla="*/ 746125 h 930275"/>
                <a:gd name="connsiteX22" fmla="*/ 320675 w 1117600"/>
                <a:gd name="connsiteY22" fmla="*/ 654050 h 930275"/>
                <a:gd name="connsiteX23" fmla="*/ 396875 w 1117600"/>
                <a:gd name="connsiteY23" fmla="*/ 596900 h 930275"/>
                <a:gd name="connsiteX24" fmla="*/ 454025 w 1117600"/>
                <a:gd name="connsiteY24" fmla="*/ 571500 h 930275"/>
                <a:gd name="connsiteX25" fmla="*/ 403225 w 1117600"/>
                <a:gd name="connsiteY25" fmla="*/ 511175 h 930275"/>
                <a:gd name="connsiteX26" fmla="*/ 387350 w 1117600"/>
                <a:gd name="connsiteY26" fmla="*/ 400050 h 930275"/>
                <a:gd name="connsiteX27" fmla="*/ 419100 w 1117600"/>
                <a:gd name="connsiteY27" fmla="*/ 304800 h 930275"/>
                <a:gd name="connsiteX28" fmla="*/ 482600 w 1117600"/>
                <a:gd name="connsiteY28" fmla="*/ 219075 h 930275"/>
                <a:gd name="connsiteX29" fmla="*/ 644525 w 111760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17600 w 1123950"/>
                <a:gd name="connsiteY9" fmla="*/ 850900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20775 w 1123950"/>
                <a:gd name="connsiteY9" fmla="*/ 854075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3950" h="930275">
                  <a:moveTo>
                    <a:pt x="644525" y="161925"/>
                  </a:moveTo>
                  <a:lnTo>
                    <a:pt x="679450" y="276225"/>
                  </a:lnTo>
                  <a:lnTo>
                    <a:pt x="752475" y="365125"/>
                  </a:lnTo>
                  <a:lnTo>
                    <a:pt x="752475" y="454025"/>
                  </a:lnTo>
                  <a:lnTo>
                    <a:pt x="727075" y="514350"/>
                  </a:lnTo>
                  <a:lnTo>
                    <a:pt x="676275" y="577850"/>
                  </a:lnTo>
                  <a:lnTo>
                    <a:pt x="777875" y="622300"/>
                  </a:lnTo>
                  <a:lnTo>
                    <a:pt x="831850" y="676275"/>
                  </a:lnTo>
                  <a:lnTo>
                    <a:pt x="895350" y="911225"/>
                  </a:lnTo>
                  <a:lnTo>
                    <a:pt x="1120775" y="854075"/>
                  </a:lnTo>
                  <a:cubicBezTo>
                    <a:pt x="1121833" y="721783"/>
                    <a:pt x="1122892" y="589492"/>
                    <a:pt x="1123950" y="457200"/>
                  </a:cubicBezTo>
                  <a:lnTo>
                    <a:pt x="1022350" y="123825"/>
                  </a:lnTo>
                  <a:lnTo>
                    <a:pt x="866775" y="9525"/>
                  </a:lnTo>
                  <a:lnTo>
                    <a:pt x="530225" y="6350"/>
                  </a:lnTo>
                  <a:lnTo>
                    <a:pt x="149225" y="0"/>
                  </a:lnTo>
                  <a:lnTo>
                    <a:pt x="57150" y="127000"/>
                  </a:lnTo>
                  <a:lnTo>
                    <a:pt x="3175" y="530225"/>
                  </a:lnTo>
                  <a:lnTo>
                    <a:pt x="3175" y="609600"/>
                  </a:lnTo>
                  <a:cubicBezTo>
                    <a:pt x="2117" y="706967"/>
                    <a:pt x="1058" y="804333"/>
                    <a:pt x="0" y="901700"/>
                  </a:cubicBezTo>
                  <a:lnTo>
                    <a:pt x="92075" y="930275"/>
                  </a:lnTo>
                  <a:lnTo>
                    <a:pt x="276225" y="917575"/>
                  </a:lnTo>
                  <a:lnTo>
                    <a:pt x="276225" y="746125"/>
                  </a:lnTo>
                  <a:lnTo>
                    <a:pt x="320675" y="654050"/>
                  </a:lnTo>
                  <a:lnTo>
                    <a:pt x="396875" y="596900"/>
                  </a:lnTo>
                  <a:lnTo>
                    <a:pt x="454025" y="571500"/>
                  </a:lnTo>
                  <a:lnTo>
                    <a:pt x="403225" y="511175"/>
                  </a:lnTo>
                  <a:lnTo>
                    <a:pt x="387350" y="400050"/>
                  </a:lnTo>
                  <a:lnTo>
                    <a:pt x="419100" y="304800"/>
                  </a:lnTo>
                  <a:lnTo>
                    <a:pt x="482600" y="219075"/>
                  </a:lnTo>
                  <a:lnTo>
                    <a:pt x="644525" y="161925"/>
                  </a:lnTo>
                  <a:close/>
                </a:path>
              </a:pathLst>
            </a:custGeom>
            <a:solidFill>
              <a:srgbClr val="B7BBD8"/>
            </a:solidFill>
            <a:ln>
              <a:solidFill>
                <a:srgbClr val="B7BBD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3" name="Group 302"/>
          <p:cNvGrpSpPr>
            <a:grpSpLocks noChangeAspect="1"/>
          </p:cNvGrpSpPr>
          <p:nvPr/>
        </p:nvGrpSpPr>
        <p:grpSpPr>
          <a:xfrm>
            <a:off x="2143717" y="5559178"/>
            <a:ext cx="210312" cy="210312"/>
            <a:chOff x="2218902" y="815880"/>
            <a:chExt cx="1127547" cy="1127547"/>
          </a:xfrm>
        </p:grpSpPr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18902" y="815880"/>
              <a:ext cx="1127547" cy="112754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305" name="Freeform 304"/>
            <p:cNvSpPr/>
            <p:nvPr/>
          </p:nvSpPr>
          <p:spPr>
            <a:xfrm>
              <a:off x="2219325" y="822325"/>
              <a:ext cx="1123950" cy="930275"/>
            </a:xfrm>
            <a:custGeom>
              <a:avLst/>
              <a:gdLst>
                <a:gd name="connsiteX0" fmla="*/ 644525 w 1117600"/>
                <a:gd name="connsiteY0" fmla="*/ 161925 h 930275"/>
                <a:gd name="connsiteX1" fmla="*/ 679450 w 1117600"/>
                <a:gd name="connsiteY1" fmla="*/ 276225 h 930275"/>
                <a:gd name="connsiteX2" fmla="*/ 752475 w 1117600"/>
                <a:gd name="connsiteY2" fmla="*/ 365125 h 930275"/>
                <a:gd name="connsiteX3" fmla="*/ 752475 w 1117600"/>
                <a:gd name="connsiteY3" fmla="*/ 454025 h 930275"/>
                <a:gd name="connsiteX4" fmla="*/ 727075 w 1117600"/>
                <a:gd name="connsiteY4" fmla="*/ 514350 h 930275"/>
                <a:gd name="connsiteX5" fmla="*/ 676275 w 1117600"/>
                <a:gd name="connsiteY5" fmla="*/ 577850 h 930275"/>
                <a:gd name="connsiteX6" fmla="*/ 777875 w 1117600"/>
                <a:gd name="connsiteY6" fmla="*/ 622300 h 930275"/>
                <a:gd name="connsiteX7" fmla="*/ 831850 w 1117600"/>
                <a:gd name="connsiteY7" fmla="*/ 676275 h 930275"/>
                <a:gd name="connsiteX8" fmla="*/ 895350 w 1117600"/>
                <a:gd name="connsiteY8" fmla="*/ 911225 h 930275"/>
                <a:gd name="connsiteX9" fmla="*/ 1117600 w 1117600"/>
                <a:gd name="connsiteY9" fmla="*/ 850900 h 930275"/>
                <a:gd name="connsiteX10" fmla="*/ 1117600 w 1117600"/>
                <a:gd name="connsiteY10" fmla="*/ 431800 h 930275"/>
                <a:gd name="connsiteX11" fmla="*/ 1022350 w 1117600"/>
                <a:gd name="connsiteY11" fmla="*/ 123825 h 930275"/>
                <a:gd name="connsiteX12" fmla="*/ 866775 w 1117600"/>
                <a:gd name="connsiteY12" fmla="*/ 9525 h 930275"/>
                <a:gd name="connsiteX13" fmla="*/ 530225 w 1117600"/>
                <a:gd name="connsiteY13" fmla="*/ 6350 h 930275"/>
                <a:gd name="connsiteX14" fmla="*/ 149225 w 1117600"/>
                <a:gd name="connsiteY14" fmla="*/ 0 h 930275"/>
                <a:gd name="connsiteX15" fmla="*/ 57150 w 1117600"/>
                <a:gd name="connsiteY15" fmla="*/ 127000 h 930275"/>
                <a:gd name="connsiteX16" fmla="*/ 3175 w 1117600"/>
                <a:gd name="connsiteY16" fmla="*/ 530225 h 930275"/>
                <a:gd name="connsiteX17" fmla="*/ 3175 w 1117600"/>
                <a:gd name="connsiteY17" fmla="*/ 609600 h 930275"/>
                <a:gd name="connsiteX18" fmla="*/ 0 w 1117600"/>
                <a:gd name="connsiteY18" fmla="*/ 901700 h 930275"/>
                <a:gd name="connsiteX19" fmla="*/ 92075 w 1117600"/>
                <a:gd name="connsiteY19" fmla="*/ 930275 h 930275"/>
                <a:gd name="connsiteX20" fmla="*/ 276225 w 1117600"/>
                <a:gd name="connsiteY20" fmla="*/ 917575 h 930275"/>
                <a:gd name="connsiteX21" fmla="*/ 276225 w 1117600"/>
                <a:gd name="connsiteY21" fmla="*/ 746125 h 930275"/>
                <a:gd name="connsiteX22" fmla="*/ 320675 w 1117600"/>
                <a:gd name="connsiteY22" fmla="*/ 654050 h 930275"/>
                <a:gd name="connsiteX23" fmla="*/ 396875 w 1117600"/>
                <a:gd name="connsiteY23" fmla="*/ 596900 h 930275"/>
                <a:gd name="connsiteX24" fmla="*/ 454025 w 1117600"/>
                <a:gd name="connsiteY24" fmla="*/ 571500 h 930275"/>
                <a:gd name="connsiteX25" fmla="*/ 403225 w 1117600"/>
                <a:gd name="connsiteY25" fmla="*/ 511175 h 930275"/>
                <a:gd name="connsiteX26" fmla="*/ 387350 w 1117600"/>
                <a:gd name="connsiteY26" fmla="*/ 400050 h 930275"/>
                <a:gd name="connsiteX27" fmla="*/ 419100 w 1117600"/>
                <a:gd name="connsiteY27" fmla="*/ 304800 h 930275"/>
                <a:gd name="connsiteX28" fmla="*/ 482600 w 1117600"/>
                <a:gd name="connsiteY28" fmla="*/ 219075 h 930275"/>
                <a:gd name="connsiteX29" fmla="*/ 644525 w 111760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17600 w 1123950"/>
                <a:gd name="connsiteY9" fmla="*/ 850900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20775 w 1123950"/>
                <a:gd name="connsiteY9" fmla="*/ 854075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3950" h="930275">
                  <a:moveTo>
                    <a:pt x="644525" y="161925"/>
                  </a:moveTo>
                  <a:lnTo>
                    <a:pt x="679450" y="276225"/>
                  </a:lnTo>
                  <a:lnTo>
                    <a:pt x="752475" y="365125"/>
                  </a:lnTo>
                  <a:lnTo>
                    <a:pt x="752475" y="454025"/>
                  </a:lnTo>
                  <a:lnTo>
                    <a:pt x="727075" y="514350"/>
                  </a:lnTo>
                  <a:lnTo>
                    <a:pt x="676275" y="577850"/>
                  </a:lnTo>
                  <a:lnTo>
                    <a:pt x="777875" y="622300"/>
                  </a:lnTo>
                  <a:lnTo>
                    <a:pt x="831850" y="676275"/>
                  </a:lnTo>
                  <a:lnTo>
                    <a:pt x="895350" y="911225"/>
                  </a:lnTo>
                  <a:lnTo>
                    <a:pt x="1120775" y="854075"/>
                  </a:lnTo>
                  <a:cubicBezTo>
                    <a:pt x="1121833" y="721783"/>
                    <a:pt x="1122892" y="589492"/>
                    <a:pt x="1123950" y="457200"/>
                  </a:cubicBezTo>
                  <a:lnTo>
                    <a:pt x="1022350" y="123825"/>
                  </a:lnTo>
                  <a:lnTo>
                    <a:pt x="866775" y="9525"/>
                  </a:lnTo>
                  <a:lnTo>
                    <a:pt x="530225" y="6350"/>
                  </a:lnTo>
                  <a:lnTo>
                    <a:pt x="149225" y="0"/>
                  </a:lnTo>
                  <a:lnTo>
                    <a:pt x="57150" y="127000"/>
                  </a:lnTo>
                  <a:lnTo>
                    <a:pt x="3175" y="530225"/>
                  </a:lnTo>
                  <a:lnTo>
                    <a:pt x="3175" y="609600"/>
                  </a:lnTo>
                  <a:cubicBezTo>
                    <a:pt x="2117" y="706967"/>
                    <a:pt x="1058" y="804333"/>
                    <a:pt x="0" y="901700"/>
                  </a:cubicBezTo>
                  <a:lnTo>
                    <a:pt x="92075" y="930275"/>
                  </a:lnTo>
                  <a:lnTo>
                    <a:pt x="276225" y="917575"/>
                  </a:lnTo>
                  <a:lnTo>
                    <a:pt x="276225" y="746125"/>
                  </a:lnTo>
                  <a:lnTo>
                    <a:pt x="320675" y="654050"/>
                  </a:lnTo>
                  <a:lnTo>
                    <a:pt x="396875" y="596900"/>
                  </a:lnTo>
                  <a:lnTo>
                    <a:pt x="454025" y="571500"/>
                  </a:lnTo>
                  <a:lnTo>
                    <a:pt x="403225" y="511175"/>
                  </a:lnTo>
                  <a:lnTo>
                    <a:pt x="387350" y="400050"/>
                  </a:lnTo>
                  <a:lnTo>
                    <a:pt x="419100" y="304800"/>
                  </a:lnTo>
                  <a:lnTo>
                    <a:pt x="482600" y="219075"/>
                  </a:lnTo>
                  <a:lnTo>
                    <a:pt x="644525" y="161925"/>
                  </a:lnTo>
                  <a:close/>
                </a:path>
              </a:pathLst>
            </a:custGeom>
            <a:solidFill>
              <a:srgbClr val="B7BBD8"/>
            </a:solidFill>
            <a:ln>
              <a:solidFill>
                <a:srgbClr val="B7BBD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6" name="Group 305"/>
          <p:cNvGrpSpPr>
            <a:grpSpLocks noChangeAspect="1"/>
          </p:cNvGrpSpPr>
          <p:nvPr/>
        </p:nvGrpSpPr>
        <p:grpSpPr>
          <a:xfrm>
            <a:off x="2143717" y="5867470"/>
            <a:ext cx="210312" cy="210312"/>
            <a:chOff x="2218902" y="815880"/>
            <a:chExt cx="1127547" cy="1127547"/>
          </a:xfrm>
        </p:grpSpPr>
        <p:pic>
          <p:nvPicPr>
            <p:cNvPr id="307" name="Picture 30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00206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218902" y="815880"/>
              <a:ext cx="1127547" cy="112754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308" name="Freeform 307"/>
            <p:cNvSpPr/>
            <p:nvPr/>
          </p:nvSpPr>
          <p:spPr>
            <a:xfrm>
              <a:off x="2219325" y="822325"/>
              <a:ext cx="1123950" cy="930275"/>
            </a:xfrm>
            <a:custGeom>
              <a:avLst/>
              <a:gdLst>
                <a:gd name="connsiteX0" fmla="*/ 644525 w 1117600"/>
                <a:gd name="connsiteY0" fmla="*/ 161925 h 930275"/>
                <a:gd name="connsiteX1" fmla="*/ 679450 w 1117600"/>
                <a:gd name="connsiteY1" fmla="*/ 276225 h 930275"/>
                <a:gd name="connsiteX2" fmla="*/ 752475 w 1117600"/>
                <a:gd name="connsiteY2" fmla="*/ 365125 h 930275"/>
                <a:gd name="connsiteX3" fmla="*/ 752475 w 1117600"/>
                <a:gd name="connsiteY3" fmla="*/ 454025 h 930275"/>
                <a:gd name="connsiteX4" fmla="*/ 727075 w 1117600"/>
                <a:gd name="connsiteY4" fmla="*/ 514350 h 930275"/>
                <a:gd name="connsiteX5" fmla="*/ 676275 w 1117600"/>
                <a:gd name="connsiteY5" fmla="*/ 577850 h 930275"/>
                <a:gd name="connsiteX6" fmla="*/ 777875 w 1117600"/>
                <a:gd name="connsiteY6" fmla="*/ 622300 h 930275"/>
                <a:gd name="connsiteX7" fmla="*/ 831850 w 1117600"/>
                <a:gd name="connsiteY7" fmla="*/ 676275 h 930275"/>
                <a:gd name="connsiteX8" fmla="*/ 895350 w 1117600"/>
                <a:gd name="connsiteY8" fmla="*/ 911225 h 930275"/>
                <a:gd name="connsiteX9" fmla="*/ 1117600 w 1117600"/>
                <a:gd name="connsiteY9" fmla="*/ 850900 h 930275"/>
                <a:gd name="connsiteX10" fmla="*/ 1117600 w 1117600"/>
                <a:gd name="connsiteY10" fmla="*/ 431800 h 930275"/>
                <a:gd name="connsiteX11" fmla="*/ 1022350 w 1117600"/>
                <a:gd name="connsiteY11" fmla="*/ 123825 h 930275"/>
                <a:gd name="connsiteX12" fmla="*/ 866775 w 1117600"/>
                <a:gd name="connsiteY12" fmla="*/ 9525 h 930275"/>
                <a:gd name="connsiteX13" fmla="*/ 530225 w 1117600"/>
                <a:gd name="connsiteY13" fmla="*/ 6350 h 930275"/>
                <a:gd name="connsiteX14" fmla="*/ 149225 w 1117600"/>
                <a:gd name="connsiteY14" fmla="*/ 0 h 930275"/>
                <a:gd name="connsiteX15" fmla="*/ 57150 w 1117600"/>
                <a:gd name="connsiteY15" fmla="*/ 127000 h 930275"/>
                <a:gd name="connsiteX16" fmla="*/ 3175 w 1117600"/>
                <a:gd name="connsiteY16" fmla="*/ 530225 h 930275"/>
                <a:gd name="connsiteX17" fmla="*/ 3175 w 1117600"/>
                <a:gd name="connsiteY17" fmla="*/ 609600 h 930275"/>
                <a:gd name="connsiteX18" fmla="*/ 0 w 1117600"/>
                <a:gd name="connsiteY18" fmla="*/ 901700 h 930275"/>
                <a:gd name="connsiteX19" fmla="*/ 92075 w 1117600"/>
                <a:gd name="connsiteY19" fmla="*/ 930275 h 930275"/>
                <a:gd name="connsiteX20" fmla="*/ 276225 w 1117600"/>
                <a:gd name="connsiteY20" fmla="*/ 917575 h 930275"/>
                <a:gd name="connsiteX21" fmla="*/ 276225 w 1117600"/>
                <a:gd name="connsiteY21" fmla="*/ 746125 h 930275"/>
                <a:gd name="connsiteX22" fmla="*/ 320675 w 1117600"/>
                <a:gd name="connsiteY22" fmla="*/ 654050 h 930275"/>
                <a:gd name="connsiteX23" fmla="*/ 396875 w 1117600"/>
                <a:gd name="connsiteY23" fmla="*/ 596900 h 930275"/>
                <a:gd name="connsiteX24" fmla="*/ 454025 w 1117600"/>
                <a:gd name="connsiteY24" fmla="*/ 571500 h 930275"/>
                <a:gd name="connsiteX25" fmla="*/ 403225 w 1117600"/>
                <a:gd name="connsiteY25" fmla="*/ 511175 h 930275"/>
                <a:gd name="connsiteX26" fmla="*/ 387350 w 1117600"/>
                <a:gd name="connsiteY26" fmla="*/ 400050 h 930275"/>
                <a:gd name="connsiteX27" fmla="*/ 419100 w 1117600"/>
                <a:gd name="connsiteY27" fmla="*/ 304800 h 930275"/>
                <a:gd name="connsiteX28" fmla="*/ 482600 w 1117600"/>
                <a:gd name="connsiteY28" fmla="*/ 219075 h 930275"/>
                <a:gd name="connsiteX29" fmla="*/ 644525 w 111760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17600 w 1123950"/>
                <a:gd name="connsiteY9" fmla="*/ 850900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  <a:gd name="connsiteX0" fmla="*/ 644525 w 1123950"/>
                <a:gd name="connsiteY0" fmla="*/ 161925 h 930275"/>
                <a:gd name="connsiteX1" fmla="*/ 679450 w 1123950"/>
                <a:gd name="connsiteY1" fmla="*/ 276225 h 930275"/>
                <a:gd name="connsiteX2" fmla="*/ 752475 w 1123950"/>
                <a:gd name="connsiteY2" fmla="*/ 365125 h 930275"/>
                <a:gd name="connsiteX3" fmla="*/ 752475 w 1123950"/>
                <a:gd name="connsiteY3" fmla="*/ 454025 h 930275"/>
                <a:gd name="connsiteX4" fmla="*/ 727075 w 1123950"/>
                <a:gd name="connsiteY4" fmla="*/ 514350 h 930275"/>
                <a:gd name="connsiteX5" fmla="*/ 676275 w 1123950"/>
                <a:gd name="connsiteY5" fmla="*/ 577850 h 930275"/>
                <a:gd name="connsiteX6" fmla="*/ 777875 w 1123950"/>
                <a:gd name="connsiteY6" fmla="*/ 622300 h 930275"/>
                <a:gd name="connsiteX7" fmla="*/ 831850 w 1123950"/>
                <a:gd name="connsiteY7" fmla="*/ 676275 h 930275"/>
                <a:gd name="connsiteX8" fmla="*/ 895350 w 1123950"/>
                <a:gd name="connsiteY8" fmla="*/ 911225 h 930275"/>
                <a:gd name="connsiteX9" fmla="*/ 1120775 w 1123950"/>
                <a:gd name="connsiteY9" fmla="*/ 854075 h 930275"/>
                <a:gd name="connsiteX10" fmla="*/ 1123950 w 1123950"/>
                <a:gd name="connsiteY10" fmla="*/ 457200 h 930275"/>
                <a:gd name="connsiteX11" fmla="*/ 1022350 w 1123950"/>
                <a:gd name="connsiteY11" fmla="*/ 123825 h 930275"/>
                <a:gd name="connsiteX12" fmla="*/ 866775 w 1123950"/>
                <a:gd name="connsiteY12" fmla="*/ 9525 h 930275"/>
                <a:gd name="connsiteX13" fmla="*/ 530225 w 1123950"/>
                <a:gd name="connsiteY13" fmla="*/ 6350 h 930275"/>
                <a:gd name="connsiteX14" fmla="*/ 149225 w 1123950"/>
                <a:gd name="connsiteY14" fmla="*/ 0 h 930275"/>
                <a:gd name="connsiteX15" fmla="*/ 57150 w 1123950"/>
                <a:gd name="connsiteY15" fmla="*/ 127000 h 930275"/>
                <a:gd name="connsiteX16" fmla="*/ 3175 w 1123950"/>
                <a:gd name="connsiteY16" fmla="*/ 530225 h 930275"/>
                <a:gd name="connsiteX17" fmla="*/ 3175 w 1123950"/>
                <a:gd name="connsiteY17" fmla="*/ 609600 h 930275"/>
                <a:gd name="connsiteX18" fmla="*/ 0 w 1123950"/>
                <a:gd name="connsiteY18" fmla="*/ 901700 h 930275"/>
                <a:gd name="connsiteX19" fmla="*/ 92075 w 1123950"/>
                <a:gd name="connsiteY19" fmla="*/ 930275 h 930275"/>
                <a:gd name="connsiteX20" fmla="*/ 276225 w 1123950"/>
                <a:gd name="connsiteY20" fmla="*/ 917575 h 930275"/>
                <a:gd name="connsiteX21" fmla="*/ 276225 w 1123950"/>
                <a:gd name="connsiteY21" fmla="*/ 746125 h 930275"/>
                <a:gd name="connsiteX22" fmla="*/ 320675 w 1123950"/>
                <a:gd name="connsiteY22" fmla="*/ 654050 h 930275"/>
                <a:gd name="connsiteX23" fmla="*/ 396875 w 1123950"/>
                <a:gd name="connsiteY23" fmla="*/ 596900 h 930275"/>
                <a:gd name="connsiteX24" fmla="*/ 454025 w 1123950"/>
                <a:gd name="connsiteY24" fmla="*/ 571500 h 930275"/>
                <a:gd name="connsiteX25" fmla="*/ 403225 w 1123950"/>
                <a:gd name="connsiteY25" fmla="*/ 511175 h 930275"/>
                <a:gd name="connsiteX26" fmla="*/ 387350 w 1123950"/>
                <a:gd name="connsiteY26" fmla="*/ 400050 h 930275"/>
                <a:gd name="connsiteX27" fmla="*/ 419100 w 1123950"/>
                <a:gd name="connsiteY27" fmla="*/ 304800 h 930275"/>
                <a:gd name="connsiteX28" fmla="*/ 482600 w 1123950"/>
                <a:gd name="connsiteY28" fmla="*/ 219075 h 930275"/>
                <a:gd name="connsiteX29" fmla="*/ 644525 w 1123950"/>
                <a:gd name="connsiteY29" fmla="*/ 161925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23950" h="930275">
                  <a:moveTo>
                    <a:pt x="644525" y="161925"/>
                  </a:moveTo>
                  <a:lnTo>
                    <a:pt x="679450" y="276225"/>
                  </a:lnTo>
                  <a:lnTo>
                    <a:pt x="752475" y="365125"/>
                  </a:lnTo>
                  <a:lnTo>
                    <a:pt x="752475" y="454025"/>
                  </a:lnTo>
                  <a:lnTo>
                    <a:pt x="727075" y="514350"/>
                  </a:lnTo>
                  <a:lnTo>
                    <a:pt x="676275" y="577850"/>
                  </a:lnTo>
                  <a:lnTo>
                    <a:pt x="777875" y="622300"/>
                  </a:lnTo>
                  <a:lnTo>
                    <a:pt x="831850" y="676275"/>
                  </a:lnTo>
                  <a:lnTo>
                    <a:pt x="895350" y="911225"/>
                  </a:lnTo>
                  <a:lnTo>
                    <a:pt x="1120775" y="854075"/>
                  </a:lnTo>
                  <a:cubicBezTo>
                    <a:pt x="1121833" y="721783"/>
                    <a:pt x="1122892" y="589492"/>
                    <a:pt x="1123950" y="457200"/>
                  </a:cubicBezTo>
                  <a:lnTo>
                    <a:pt x="1022350" y="123825"/>
                  </a:lnTo>
                  <a:lnTo>
                    <a:pt x="866775" y="9525"/>
                  </a:lnTo>
                  <a:lnTo>
                    <a:pt x="530225" y="6350"/>
                  </a:lnTo>
                  <a:lnTo>
                    <a:pt x="149225" y="0"/>
                  </a:lnTo>
                  <a:lnTo>
                    <a:pt x="57150" y="127000"/>
                  </a:lnTo>
                  <a:lnTo>
                    <a:pt x="3175" y="530225"/>
                  </a:lnTo>
                  <a:lnTo>
                    <a:pt x="3175" y="609600"/>
                  </a:lnTo>
                  <a:cubicBezTo>
                    <a:pt x="2117" y="706967"/>
                    <a:pt x="1058" y="804333"/>
                    <a:pt x="0" y="901700"/>
                  </a:cubicBezTo>
                  <a:lnTo>
                    <a:pt x="92075" y="930275"/>
                  </a:lnTo>
                  <a:lnTo>
                    <a:pt x="276225" y="917575"/>
                  </a:lnTo>
                  <a:lnTo>
                    <a:pt x="276225" y="746125"/>
                  </a:lnTo>
                  <a:lnTo>
                    <a:pt x="320675" y="654050"/>
                  </a:lnTo>
                  <a:lnTo>
                    <a:pt x="396875" y="596900"/>
                  </a:lnTo>
                  <a:lnTo>
                    <a:pt x="454025" y="571500"/>
                  </a:lnTo>
                  <a:lnTo>
                    <a:pt x="403225" y="511175"/>
                  </a:lnTo>
                  <a:lnTo>
                    <a:pt x="387350" y="400050"/>
                  </a:lnTo>
                  <a:lnTo>
                    <a:pt x="419100" y="304800"/>
                  </a:lnTo>
                  <a:lnTo>
                    <a:pt x="482600" y="219075"/>
                  </a:lnTo>
                  <a:lnTo>
                    <a:pt x="644525" y="161925"/>
                  </a:lnTo>
                  <a:close/>
                </a:path>
              </a:pathLst>
            </a:custGeom>
            <a:solidFill>
              <a:srgbClr val="B7BBD8"/>
            </a:solidFill>
            <a:ln>
              <a:solidFill>
                <a:srgbClr val="B7BBD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LEARNING COMMUNITY</a:t>
              </a:r>
              <a:endParaRPr lang="en-US" sz="105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34023" y="878099"/>
            <a:ext cx="1469219" cy="2410367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Message News Feed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Conversations </a:t>
            </a:r>
            <a:r>
              <a:rPr lang="en-US" sz="1050" baseline="30000" dirty="0" smtClean="0">
                <a:solidFill>
                  <a:srgbClr val="7F7F7F"/>
                </a:solidFill>
                <a:latin typeface="Avenir Book"/>
                <a:cs typeface="Avenir Book"/>
              </a:rPr>
              <a:t>BETA</a:t>
            </a:r>
          </a:p>
          <a:p>
            <a:endParaRPr lang="en-US" sz="1050" dirty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Categories                  –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age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culture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diversity as strength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gender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hiring &amp; recruiting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</a:t>
            </a:r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mental ability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</a:t>
            </a:r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physical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ability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race &amp; ethnicity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sexual orientation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socioeconomics</a:t>
            </a:r>
          </a:p>
          <a:p>
            <a:endParaRPr lang="en-US" sz="1050" dirty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My Posts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3765" y="1504971"/>
            <a:ext cx="207524" cy="20752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336155" y="1429814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336155" y="1547289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92989" y="1547723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4:32pm,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61311" y="1760044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061311" y="1452069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9" name="Picture 15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59" y="1809777"/>
            <a:ext cx="207524" cy="2075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0" name="TextBox 159"/>
          <p:cNvSpPr txBox="1"/>
          <p:nvPr/>
        </p:nvSpPr>
        <p:spPr>
          <a:xfrm>
            <a:off x="2336149" y="1734620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336149" y="1852095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7292983" y="1852529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4:31pm,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>
            <a:off x="2061311" y="2064850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" name="Picture 17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59" y="2120988"/>
            <a:ext cx="207524" cy="20752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78" name="TextBox 177"/>
          <p:cNvSpPr txBox="1"/>
          <p:nvPr/>
        </p:nvSpPr>
        <p:spPr>
          <a:xfrm>
            <a:off x="2336149" y="2045831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336149" y="2163306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7292983" y="2163740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4:05pm,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2061311" y="2376061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061311" y="2740136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2336143" y="2718697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2336143" y="2836172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292977" y="2836606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3:36pm,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>
            <a:off x="2061311" y="3048927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4" name="Picture 22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47" y="3098660"/>
            <a:ext cx="207524" cy="20752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25" name="TextBox 224"/>
          <p:cNvSpPr txBox="1"/>
          <p:nvPr/>
        </p:nvSpPr>
        <p:spPr>
          <a:xfrm>
            <a:off x="2336137" y="3023503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336137" y="3140978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7292971" y="3141412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3:29pm,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28" name="Straight Connector 227"/>
          <p:cNvCxnSpPr/>
          <p:nvPr/>
        </p:nvCxnSpPr>
        <p:spPr>
          <a:xfrm>
            <a:off x="2061311" y="3353733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47" y="3409871"/>
            <a:ext cx="207524" cy="20752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30" name="TextBox 229"/>
          <p:cNvSpPr txBox="1"/>
          <p:nvPr/>
        </p:nvSpPr>
        <p:spPr>
          <a:xfrm>
            <a:off x="2336137" y="3334714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336137" y="3452189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7292971" y="3452623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3:10pm,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2061311" y="3664944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2336131" y="3639520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336131" y="3756995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292965" y="3757429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3:03pm,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38" name="Straight Connector 237"/>
          <p:cNvCxnSpPr/>
          <p:nvPr/>
        </p:nvCxnSpPr>
        <p:spPr>
          <a:xfrm>
            <a:off x="2061311" y="3969750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9" name="Picture 23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41" y="4025014"/>
            <a:ext cx="207524" cy="2075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0" name="TextBox 239"/>
          <p:cNvSpPr txBox="1"/>
          <p:nvPr/>
        </p:nvSpPr>
        <p:spPr>
          <a:xfrm>
            <a:off x="2336131" y="3949857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336131" y="4067332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7292965" y="4067766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2:59pm,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2061311" y="4280087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2336125" y="4254663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336125" y="4372138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7292959" y="4372572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2:54pm,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49" name="Straight Connector 248"/>
          <p:cNvCxnSpPr/>
          <p:nvPr/>
        </p:nvCxnSpPr>
        <p:spPr>
          <a:xfrm>
            <a:off x="2061311" y="4584893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0" name="Picture 24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35" y="4641031"/>
            <a:ext cx="207524" cy="20752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51" name="TextBox 250"/>
          <p:cNvSpPr txBox="1"/>
          <p:nvPr/>
        </p:nvSpPr>
        <p:spPr>
          <a:xfrm>
            <a:off x="2336125" y="4565874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336125" y="4683349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292959" y="4683783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2:13pm,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2061311" y="4896104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5" name="Picture 25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29" y="4945837"/>
            <a:ext cx="207524" cy="20752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56" name="TextBox 255"/>
          <p:cNvSpPr txBox="1"/>
          <p:nvPr/>
        </p:nvSpPr>
        <p:spPr>
          <a:xfrm>
            <a:off x="2336119" y="4870680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2336119" y="4988155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292953" y="4988589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2:09pm,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59" name="Straight Connector 258"/>
          <p:cNvCxnSpPr/>
          <p:nvPr/>
        </p:nvCxnSpPr>
        <p:spPr>
          <a:xfrm>
            <a:off x="2061311" y="5200910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0" name="Picture 25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43729" y="5254628"/>
            <a:ext cx="207524" cy="20752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61" name="TextBox 260"/>
          <p:cNvSpPr txBox="1"/>
          <p:nvPr/>
        </p:nvSpPr>
        <p:spPr>
          <a:xfrm>
            <a:off x="2336119" y="5179471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336119" y="5296946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7292953" y="5297380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2:08pm,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64" name="Straight Connector 263"/>
          <p:cNvCxnSpPr/>
          <p:nvPr/>
        </p:nvCxnSpPr>
        <p:spPr>
          <a:xfrm>
            <a:off x="2061311" y="5509701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2336113" y="5484277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2336113" y="5601752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292947" y="5602186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1:41pm,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69" name="Straight Connector 268"/>
          <p:cNvCxnSpPr/>
          <p:nvPr/>
        </p:nvCxnSpPr>
        <p:spPr>
          <a:xfrm>
            <a:off x="2061311" y="5814507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2336113" y="5795488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2336113" y="5912963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7292947" y="5913397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1:38pm,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74" name="Straight Connector 273"/>
          <p:cNvCxnSpPr/>
          <p:nvPr/>
        </p:nvCxnSpPr>
        <p:spPr>
          <a:xfrm>
            <a:off x="2061311" y="6125718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5" name="Picture 274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17" y="6175451"/>
            <a:ext cx="207524" cy="20752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76" name="TextBox 275"/>
          <p:cNvSpPr txBox="1"/>
          <p:nvPr/>
        </p:nvSpPr>
        <p:spPr>
          <a:xfrm>
            <a:off x="2336107" y="6100294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2336107" y="6217769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292941" y="6218203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1:30pm,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79" name="Straight Connector 278"/>
          <p:cNvCxnSpPr/>
          <p:nvPr/>
        </p:nvCxnSpPr>
        <p:spPr>
          <a:xfrm>
            <a:off x="2061311" y="6430524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23" y="6487638"/>
            <a:ext cx="207524" cy="2075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2" name="TextBox 281"/>
          <p:cNvSpPr txBox="1"/>
          <p:nvPr/>
        </p:nvSpPr>
        <p:spPr>
          <a:xfrm>
            <a:off x="2336113" y="6412481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336113" y="6529956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292947" y="6530390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1:24pm,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061311" y="6742711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6" name="Picture 285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3723" y="6798849"/>
            <a:ext cx="207524" cy="20752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287" name="TextBox 286"/>
          <p:cNvSpPr txBox="1"/>
          <p:nvPr/>
        </p:nvSpPr>
        <p:spPr>
          <a:xfrm>
            <a:off x="2336113" y="6723692"/>
            <a:ext cx="27767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Full time open-source data visualization web developer at </a:t>
            </a:r>
            <a:r>
              <a:rPr lang="en-US" sz="7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Kitware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(1)</a:t>
            </a:r>
            <a:endParaRPr lang="en-US" sz="7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336113" y="6841167"/>
            <a:ext cx="27767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292947" y="6841601"/>
            <a:ext cx="1552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1:01pm, Thursday, Jan 21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>
            <a:off x="2061311" y="7053922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Rounded Rectangle 308"/>
          <p:cNvSpPr/>
          <p:nvPr/>
        </p:nvSpPr>
        <p:spPr>
          <a:xfrm>
            <a:off x="1973051" y="922963"/>
            <a:ext cx="3623416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2061372" y="889095"/>
            <a:ext cx="2332828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 all posts</a:t>
            </a:r>
            <a:endParaRPr lang="en-US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8092395" y="922963"/>
            <a:ext cx="687085" cy="210312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NEW POST</a:t>
            </a:r>
            <a:endParaRPr lang="en-US" sz="800" b="1" dirty="0"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5593611" y="922963"/>
            <a:ext cx="687085" cy="210312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</a:t>
            </a:r>
            <a:endParaRPr 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895632" y="1225333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Trending Now</a:t>
            </a:r>
            <a:endParaRPr lang="en-U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1895632" y="2512413"/>
            <a:ext cx="880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Search Results</a:t>
            </a:r>
            <a:endParaRPr lang="en-US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7" name="Rectangle 316">
            <a:hlinkClick r:id="rId3" action="ppaction://hlinksldjump"/>
          </p:cNvPr>
          <p:cNvSpPr/>
          <p:nvPr/>
        </p:nvSpPr>
        <p:spPr>
          <a:xfrm>
            <a:off x="234632" y="1190943"/>
            <a:ext cx="1187768" cy="255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hlinkClick r:id="rId6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hlinkClick r:id="rId7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5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9" r="12787"/>
          <a:stretch/>
        </p:blipFill>
        <p:spPr>
          <a:xfrm>
            <a:off x="2138443" y="3129832"/>
            <a:ext cx="2593768" cy="14595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9" r="12787"/>
          <a:stretch/>
        </p:blipFill>
        <p:spPr>
          <a:xfrm>
            <a:off x="2138443" y="4731089"/>
            <a:ext cx="2593768" cy="14595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9" r="12787"/>
          <a:stretch/>
        </p:blipFill>
        <p:spPr>
          <a:xfrm>
            <a:off x="2138443" y="6357533"/>
            <a:ext cx="2593768" cy="14595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LEARNING COMMUNITY</a:t>
              </a:r>
              <a:endParaRPr lang="en-US" sz="105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34023" y="878099"/>
            <a:ext cx="1469219" cy="2410367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Message News Feed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Conversations </a:t>
            </a:r>
            <a:r>
              <a:rPr lang="en-US" sz="1050" baseline="30000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BETA</a:t>
            </a:r>
          </a:p>
          <a:p>
            <a:endParaRPr lang="en-US" sz="1050" dirty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Categories                  –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age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culture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diversity as strength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gender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hiring &amp; recruiting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</a:t>
            </a:r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mental ability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</a:t>
            </a:r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physical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ability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race &amp; ethnicity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sexual orientation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socioeconomics</a:t>
            </a:r>
          </a:p>
          <a:p>
            <a:endParaRPr lang="en-US" sz="1050" dirty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My Posts</a:t>
            </a:r>
          </a:p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0756" y="1622262"/>
            <a:ext cx="186621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Building your candidate pool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50755" y="1801293"/>
            <a:ext cx="38445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Diversity as Strength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By Tom Skillet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- 164 views</a:t>
            </a:r>
          </a:p>
          <a:p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  <a:p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Tom Skillet, Senior VP of Human Resources for General Tesla, talks about how his team sets goals for building a diverse candidate pool, and the outreach it takes to find the best talent and the perfect fit from that pool.</a:t>
            </a:r>
            <a:endParaRPr lang="en-US" sz="700" b="1" dirty="0">
              <a:solidFill>
                <a:schemeClr val="tx1">
                  <a:lumMod val="65000"/>
                  <a:lumOff val="35000"/>
                </a:schemeClr>
              </a:solidFill>
              <a:ea typeface="Avenir Book" charset="0"/>
              <a:cs typeface="Avenir Book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061311" y="3056156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061311" y="1452069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2061311" y="6264329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061311" y="4660243"/>
            <a:ext cx="673912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Rounded Rectangle 308"/>
          <p:cNvSpPr/>
          <p:nvPr/>
        </p:nvSpPr>
        <p:spPr>
          <a:xfrm>
            <a:off x="1973051" y="922963"/>
            <a:ext cx="3623416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2061372" y="889095"/>
            <a:ext cx="2332828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 all conversations</a:t>
            </a:r>
          </a:p>
        </p:txBody>
      </p:sp>
      <p:sp>
        <p:nvSpPr>
          <p:cNvPr id="312" name="Rounded Rectangle 311">
            <a:hlinkClick r:id="" action="ppaction://hlinkshowjump?jump=previousslide"/>
          </p:cNvPr>
          <p:cNvSpPr/>
          <p:nvPr/>
        </p:nvSpPr>
        <p:spPr>
          <a:xfrm>
            <a:off x="5593611" y="922963"/>
            <a:ext cx="687085" cy="210312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</a:t>
            </a:r>
            <a:endParaRPr 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895632" y="1225333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Upcoming</a:t>
            </a:r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</a:rPr>
              <a:t>   |   Recent</a:t>
            </a:r>
            <a:endParaRPr 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9" r="12787"/>
          <a:stretch/>
        </p:blipFill>
        <p:spPr>
          <a:xfrm>
            <a:off x="2138443" y="1529841"/>
            <a:ext cx="2593768" cy="145956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4850756" y="3222253"/>
            <a:ext cx="1890261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Training your interview team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850755" y="3401284"/>
            <a:ext cx="38445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850756" y="4823510"/>
            <a:ext cx="2132315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Diversity as a strength at Year Up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850755" y="5002541"/>
            <a:ext cx="38445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850756" y="6447359"/>
            <a:ext cx="4068743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City of Tacoma prioritizes socioeconomic background in workforce</a:t>
            </a:r>
            <a:endParaRPr lang="en-US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850755" y="6626390"/>
            <a:ext cx="38445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Age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ea typeface="Avenir Book" charset="0"/>
                <a:cs typeface="Avenir Book" charset="0"/>
              </a:rPr>
              <a:t>Gender</a:t>
            </a:r>
            <a:r>
              <a:rPr lang="en-US" sz="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  |  By Jeff </a:t>
            </a:r>
            <a:r>
              <a:rPr lang="en-US" sz="7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Avenir Book" charset="0"/>
                <a:cs typeface="Avenir Book" charset="0"/>
              </a:rPr>
              <a:t>Baumes</a:t>
            </a:r>
            <a:r>
              <a:rPr lang="en-US" sz="7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venir Book" charset="0"/>
                <a:cs typeface="Avenir Book" charset="0"/>
              </a:rPr>
              <a:t> </a:t>
            </a:r>
            <a:r>
              <a:rPr lang="en-US" sz="700" b="1" dirty="0" smtClean="0">
                <a:solidFill>
                  <a:schemeClr val="bg1">
                    <a:lumMod val="65000"/>
                  </a:schemeClr>
                </a:solidFill>
                <a:ea typeface="Avenir Book" charset="0"/>
                <a:cs typeface="Avenir Book" charset="0"/>
              </a:rPr>
              <a:t>- 1 post - 64 views</a:t>
            </a:r>
            <a:endParaRPr lang="en-US" sz="700" b="1" dirty="0">
              <a:solidFill>
                <a:schemeClr val="bg1">
                  <a:lumMod val="65000"/>
                </a:schemeClr>
              </a:solidFill>
              <a:ea typeface="Avenir Book" charset="0"/>
              <a:cs typeface="Avenir Book" charset="0"/>
            </a:endParaRPr>
          </a:p>
        </p:txBody>
      </p:sp>
      <p:sp>
        <p:nvSpPr>
          <p:cNvPr id="128" name="Rectangle 127">
            <a:hlinkClick r:id="rId3" action="ppaction://hlinksldjump"/>
          </p:cNvPr>
          <p:cNvSpPr/>
          <p:nvPr/>
        </p:nvSpPr>
        <p:spPr>
          <a:xfrm>
            <a:off x="234023" y="861165"/>
            <a:ext cx="1323844" cy="2551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hlinkClick r:id="rId4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hlinkClick r:id="rId6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hlinkClick r:id="rId7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-2"/>
            <a:ext cx="9144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3661863" y="-1045652"/>
            <a:ext cx="1820285" cy="9144001"/>
          </a:xfrm>
          <a:prstGeom prst="rect">
            <a:avLst/>
          </a:prstGeom>
          <a:gradFill>
            <a:gsLst>
              <a:gs pos="7000">
                <a:srgbClr val="FF0000">
                  <a:alpha val="50000"/>
                </a:srgbClr>
              </a:gs>
              <a:gs pos="21000">
                <a:srgbClr val="FFC000">
                  <a:alpha val="50000"/>
                </a:srgbClr>
              </a:gs>
              <a:gs pos="35000">
                <a:srgbClr val="FFFF00">
                  <a:alpha val="50000"/>
                </a:srgbClr>
              </a:gs>
              <a:gs pos="79000">
                <a:srgbClr val="0070C0">
                  <a:alpha val="50000"/>
                </a:srgbClr>
              </a:gs>
              <a:gs pos="63000">
                <a:srgbClr val="00B0F0">
                  <a:alpha val="50000"/>
                </a:srgbClr>
              </a:gs>
              <a:gs pos="49000">
                <a:srgbClr val="00B050">
                  <a:alpha val="50000"/>
                </a:srgbClr>
              </a:gs>
              <a:gs pos="92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0" y="-279918"/>
            <a:ext cx="9143999" cy="7427167"/>
          </a:xfrm>
          <a:prstGeom prst="frame">
            <a:avLst>
              <a:gd name="adj1" fmla="val 3384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869557"/>
            <a:ext cx="9144000" cy="1313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10000" sy="110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83" y="2869557"/>
            <a:ext cx="8229600" cy="1143000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8800" dirty="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8800" dirty="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8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8800" dirty="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8800" dirty="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8800" dirty="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8800" dirty="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88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9733" y="3875409"/>
            <a:ext cx="704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unlock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the strength of diversity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</p:txBody>
      </p:sp>
      <p:sp>
        <p:nvSpPr>
          <p:cNvPr id="10" name="Right Triangle 9"/>
          <p:cNvSpPr/>
          <p:nvPr/>
        </p:nvSpPr>
        <p:spPr>
          <a:xfrm>
            <a:off x="250828" y="2616206"/>
            <a:ext cx="256032" cy="253351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V="1">
            <a:off x="251270" y="4183140"/>
            <a:ext cx="256032" cy="253351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 flipH="1">
            <a:off x="8638003" y="2616206"/>
            <a:ext cx="256032" cy="253351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flipH="1" flipV="1">
            <a:off x="8638445" y="4183140"/>
            <a:ext cx="256032" cy="253351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1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86" y="1639454"/>
            <a:ext cx="5629229" cy="4221922"/>
          </a:xfrm>
          <a:prstGeom prst="rect">
            <a:avLst/>
          </a:prstGeom>
        </p:spPr>
      </p:pic>
      <p:sp>
        <p:nvSpPr>
          <p:cNvPr id="37" name="Rounded Rectangular Callout 36"/>
          <p:cNvSpPr/>
          <p:nvPr/>
        </p:nvSpPr>
        <p:spPr>
          <a:xfrm>
            <a:off x="762000" y="786067"/>
            <a:ext cx="2582684" cy="1249573"/>
          </a:xfrm>
          <a:prstGeom prst="wedgeRoundRectCallout">
            <a:avLst>
              <a:gd name="adj1" fmla="val 71244"/>
              <a:gd name="adj2" fmla="val 16718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Recurring events all summer?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Should I grab the only pamphlet? I’d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love to just subscribe to a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 or join a mailing list.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4699348" y="645034"/>
            <a:ext cx="1934984" cy="1249573"/>
          </a:xfrm>
          <a:prstGeom prst="wedgeRoundRectCallout">
            <a:avLst>
              <a:gd name="adj1" fmla="val 50729"/>
              <a:gd name="adj2" fmla="val 18141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phone number is going in the washing machine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my jeans pocket.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guitar lessons for me.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7061548" y="1894607"/>
            <a:ext cx="1934984" cy="1249573"/>
          </a:xfrm>
          <a:prstGeom prst="wedgeRoundRectCallout">
            <a:avLst>
              <a:gd name="adj1" fmla="val -70037"/>
              <a:gd name="adj2" fmla="val 13567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anyone read this? I wouldn’t know because I didn’t do A/B testing.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7450115" y="4381828"/>
            <a:ext cx="1470216" cy="967360"/>
          </a:xfrm>
          <a:prstGeom prst="wedgeRoundRectCallout">
            <a:avLst>
              <a:gd name="adj1" fmla="val -82430"/>
              <a:gd name="adj2" fmla="val 1489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Sidewalk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Sale? Down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and covered by </a:t>
            </a: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plants.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5375985" y="5658176"/>
            <a:ext cx="1774463" cy="933124"/>
          </a:xfrm>
          <a:prstGeom prst="wedgeRoundRectCallout">
            <a:avLst>
              <a:gd name="adj1" fmla="val -61153"/>
              <a:gd name="adj2" fmla="val -8100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Maybe I’d like this, but I wouldn’t know. The next guy covered it up.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117983" y="3543301"/>
            <a:ext cx="1850517" cy="1505274"/>
          </a:xfrm>
          <a:prstGeom prst="wedgeRoundRectCallout">
            <a:avLst>
              <a:gd name="adj1" fmla="val 94065"/>
              <a:gd name="adj2" fmla="val 2793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That’s a lot of info. Should I write it down or take a photo and forget about it?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Can’t you just send it to me?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1435100" y="5759776"/>
            <a:ext cx="2984500" cy="831524"/>
          </a:xfrm>
          <a:prstGeom prst="wedgeRoundRectCallout">
            <a:avLst>
              <a:gd name="adj1" fmla="val 57530"/>
              <a:gd name="adj2" fmla="val -1910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Plough &amp; Stars, a local pub, probably could do something better with their time than travel to every local coffee shop to advertise.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092" y="1738393"/>
            <a:ext cx="1886816" cy="119828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Decide to advertise locally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54859" y="1842133"/>
            <a:ext cx="2174557" cy="14296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Create media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25723" y="1637287"/>
            <a:ext cx="1769003" cy="878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Select 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10148" y="2516208"/>
            <a:ext cx="1764338" cy="15960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Travel to 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4907" y="3588256"/>
            <a:ext cx="2312807" cy="9199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Determine capacity available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52799" y="3053427"/>
            <a:ext cx="2231548" cy="113448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Post media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38092" y="4803149"/>
            <a:ext cx="1651330" cy="15218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Receive inbounds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5271" y="4325472"/>
            <a:ext cx="2102552" cy="15189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Minimal attribution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68805" y="4996047"/>
            <a:ext cx="2525922" cy="11522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Assume ad was taken down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32558" y="3414353"/>
            <a:ext cx="1081996" cy="1388796"/>
            <a:chOff x="7742690" y="2783572"/>
            <a:chExt cx="1081996" cy="1388796"/>
          </a:xfrm>
        </p:grpSpPr>
        <p:sp>
          <p:nvSpPr>
            <p:cNvPr id="20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 Placeholder 5"/>
            <p:cNvSpPr txBox="1">
              <a:spLocks/>
            </p:cNvSpPr>
            <p:nvPr/>
          </p:nvSpPr>
          <p:spPr>
            <a:xfrm>
              <a:off x="7742690" y="3260985"/>
              <a:ext cx="1065176" cy="3793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/>
                <a:t>Was my ad taken down?</a:t>
              </a:r>
              <a:endParaRPr lang="en-US" b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697615" y="1364720"/>
            <a:ext cx="1081996" cy="1388796"/>
            <a:chOff x="7742690" y="2783572"/>
            <a:chExt cx="1081996" cy="1388796"/>
          </a:xfrm>
        </p:grpSpPr>
        <p:sp>
          <p:nvSpPr>
            <p:cNvPr id="26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Text Placeholder 5"/>
            <p:cNvSpPr txBox="1">
              <a:spLocks/>
            </p:cNvSpPr>
            <p:nvPr/>
          </p:nvSpPr>
          <p:spPr>
            <a:xfrm>
              <a:off x="7742690" y="3260985"/>
              <a:ext cx="1065176" cy="3793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/>
                <a:t>Is there capacity?</a:t>
              </a:r>
              <a:endParaRPr lang="en-US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25591" y="1951851"/>
            <a:ext cx="1081996" cy="1388796"/>
            <a:chOff x="7742690" y="2783572"/>
            <a:chExt cx="1081996" cy="1388796"/>
          </a:xfrm>
        </p:grpSpPr>
        <p:sp>
          <p:nvSpPr>
            <p:cNvPr id="29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0" name="Text Placeholder 5"/>
            <p:cNvSpPr txBox="1">
              <a:spLocks/>
            </p:cNvSpPr>
            <p:nvPr/>
          </p:nvSpPr>
          <p:spPr>
            <a:xfrm>
              <a:off x="7742690" y="3260985"/>
              <a:ext cx="1065176" cy="6241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/>
                <a:t>How many people visit each location?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809549" y="1127411"/>
            <a:ext cx="1081996" cy="1388796"/>
            <a:chOff x="7742690" y="2783572"/>
            <a:chExt cx="1081996" cy="1388796"/>
          </a:xfrm>
        </p:grpSpPr>
        <p:sp>
          <p:nvSpPr>
            <p:cNvPr id="32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Text Placeholder 5"/>
            <p:cNvSpPr txBox="1">
              <a:spLocks/>
            </p:cNvSpPr>
            <p:nvPr/>
          </p:nvSpPr>
          <p:spPr>
            <a:xfrm>
              <a:off x="7742690" y="3260985"/>
              <a:ext cx="1065176" cy="6241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Which message works?</a:t>
              </a:r>
              <a:endParaRPr lang="en-US" sz="11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665645" y="2936676"/>
            <a:ext cx="1065176" cy="1388796"/>
            <a:chOff x="7751100" y="2783572"/>
            <a:chExt cx="1065176" cy="1388796"/>
          </a:xfrm>
        </p:grpSpPr>
        <p:sp>
          <p:nvSpPr>
            <p:cNvPr id="35" name="Text Placeholder 5"/>
            <p:cNvSpPr txBox="1">
              <a:spLocks/>
            </p:cNvSpPr>
            <p:nvPr/>
          </p:nvSpPr>
          <p:spPr>
            <a:xfrm>
              <a:off x="775110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 Placeholder 5"/>
            <p:cNvSpPr txBox="1">
              <a:spLocks/>
            </p:cNvSpPr>
            <p:nvPr/>
          </p:nvSpPr>
          <p:spPr>
            <a:xfrm>
              <a:off x="7837243" y="3260985"/>
              <a:ext cx="892890" cy="5747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Which days are best?</a:t>
              </a:r>
              <a:endParaRPr lang="en-US" sz="1100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709314" y="4255562"/>
            <a:ext cx="1065176" cy="1388796"/>
            <a:chOff x="7759510" y="2783572"/>
            <a:chExt cx="1065176" cy="1388796"/>
          </a:xfrm>
        </p:grpSpPr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9" name="Text Placeholder 5"/>
            <p:cNvSpPr txBox="1">
              <a:spLocks/>
            </p:cNvSpPr>
            <p:nvPr/>
          </p:nvSpPr>
          <p:spPr>
            <a:xfrm>
              <a:off x="7878567" y="3260985"/>
              <a:ext cx="827062" cy="5747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Is my ad still up?</a:t>
              </a:r>
              <a:endParaRPr lang="en-US" sz="11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17289" y="4683754"/>
            <a:ext cx="1065176" cy="1388796"/>
            <a:chOff x="7759510" y="2783572"/>
            <a:chExt cx="1065176" cy="1388796"/>
          </a:xfrm>
        </p:grpSpPr>
        <p:sp>
          <p:nvSpPr>
            <p:cNvPr id="41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Text Placeholder 5"/>
            <p:cNvSpPr txBox="1">
              <a:spLocks/>
            </p:cNvSpPr>
            <p:nvPr/>
          </p:nvSpPr>
          <p:spPr>
            <a:xfrm>
              <a:off x="7878567" y="3260985"/>
              <a:ext cx="827062" cy="5747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Was it effective?</a:t>
              </a:r>
              <a:endParaRPr lang="en-US" sz="1100" b="1" dirty="0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0" y="824760"/>
            <a:ext cx="9144000" cy="614871"/>
          </a:xfrm>
          <a:prstGeom prst="roundRect">
            <a:avLst>
              <a:gd name="adj" fmla="val 0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/>
              <a:buNone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How corkboards work today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063017" y="5347469"/>
            <a:ext cx="1065176" cy="1388796"/>
            <a:chOff x="7759510" y="2783572"/>
            <a:chExt cx="1065176" cy="1388796"/>
          </a:xfrm>
        </p:grpSpPr>
        <p:sp>
          <p:nvSpPr>
            <p:cNvPr id="58" name="Text Placeholder 5"/>
            <p:cNvSpPr txBox="1">
              <a:spLocks/>
            </p:cNvSpPr>
            <p:nvPr/>
          </p:nvSpPr>
          <p:spPr>
            <a:xfrm>
              <a:off x="7759510" y="2783572"/>
              <a:ext cx="1065176" cy="13887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b="1" dirty="0" smtClean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7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 Placeholder 5"/>
            <p:cNvSpPr txBox="1">
              <a:spLocks/>
            </p:cNvSpPr>
            <p:nvPr/>
          </p:nvSpPr>
          <p:spPr>
            <a:xfrm>
              <a:off x="7878567" y="3260985"/>
              <a:ext cx="827062" cy="5747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 smtClean="0"/>
                <a:t>Repeat?</a:t>
              </a:r>
              <a:endParaRPr 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458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0" y="4937418"/>
            <a:ext cx="9144000" cy="1207844"/>
            <a:chOff x="0" y="4415936"/>
            <a:chExt cx="9144000" cy="1207844"/>
          </a:xfrm>
        </p:grpSpPr>
        <p:sp>
          <p:nvSpPr>
            <p:cNvPr id="23" name="Rectangle 22"/>
            <p:cNvSpPr/>
            <p:nvPr/>
          </p:nvSpPr>
          <p:spPr>
            <a:xfrm>
              <a:off x="0" y="4415936"/>
              <a:ext cx="9144000" cy="12078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0" y="4415936"/>
              <a:ext cx="1717607" cy="614871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ANALYZE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0" y="3242369"/>
            <a:ext cx="9144000" cy="1207844"/>
            <a:chOff x="0" y="2720887"/>
            <a:chExt cx="9144000" cy="1207844"/>
          </a:xfrm>
        </p:grpSpPr>
        <p:sp>
          <p:nvSpPr>
            <p:cNvPr id="22" name="Rectangle 21"/>
            <p:cNvSpPr/>
            <p:nvPr/>
          </p:nvSpPr>
          <p:spPr>
            <a:xfrm>
              <a:off x="0" y="2720887"/>
              <a:ext cx="9144000" cy="12078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0" y="2720887"/>
              <a:ext cx="1717607" cy="614871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EXECUTE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0" y="1547320"/>
            <a:ext cx="9144000" cy="1207844"/>
            <a:chOff x="0" y="1025838"/>
            <a:chExt cx="9144000" cy="1207844"/>
          </a:xfrm>
        </p:grpSpPr>
        <p:sp>
          <p:nvSpPr>
            <p:cNvPr id="21" name="Rectangle 20"/>
            <p:cNvSpPr/>
            <p:nvPr/>
          </p:nvSpPr>
          <p:spPr>
            <a:xfrm>
              <a:off x="0" y="1025838"/>
              <a:ext cx="9144000" cy="12078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0" y="1026535"/>
              <a:ext cx="1717607" cy="614871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PLAN</a:t>
              </a: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1317462" y="1738393"/>
            <a:ext cx="1346774" cy="8267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Decide to advertise locally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60051" y="1738219"/>
            <a:ext cx="1346774" cy="8267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Create media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7817" y="1738219"/>
            <a:ext cx="1346774" cy="8267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Select locations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07082" y="3436166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Instantly post media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80469" y="5095168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Receive inbounds &amp; </a:t>
            </a:r>
            <a:r>
              <a:rPr lang="en-US" dirty="0" smtClean="0">
                <a:solidFill>
                  <a:schemeClr val="bg1"/>
                </a:solidFill>
              </a:rPr>
              <a:t>leads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0" y="774294"/>
            <a:ext cx="9144000" cy="614871"/>
          </a:xfrm>
          <a:prstGeom prst="roundRect">
            <a:avLst>
              <a:gd name="adj" fmla="val 0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buFont typeface="Arial"/>
              <a:buNone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How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cork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works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402640" y="1738219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A/B Test Media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945229" y="1738219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Analyze placement &amp; target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335399" y="5095168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See ad </a:t>
            </a:r>
            <a:r>
              <a:rPr lang="en-US" dirty="0" smtClean="0">
                <a:solidFill>
                  <a:schemeClr val="bg1"/>
                </a:solidFill>
              </a:rPr>
              <a:t>attribution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321762" y="3435474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Control your message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664422" y="3436166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Maximize capacity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90329" y="5095168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Improve </a:t>
            </a:r>
            <a:r>
              <a:rPr lang="en-US" dirty="0" smtClean="0">
                <a:solidFill>
                  <a:schemeClr val="bg1"/>
                </a:solidFill>
              </a:rPr>
              <a:t>efficiency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979102" y="3443863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Requested data input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652489" y="5095168"/>
            <a:ext cx="1346774" cy="82675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237850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2" grpId="0" animBg="1"/>
      <p:bldP spid="13" grpId="0" animBg="1"/>
      <p:bldP spid="46" grpId="0" animBg="1"/>
      <p:bldP spid="47" grpId="0" animBg="1"/>
      <p:bldP spid="48" grpId="0" animBg="1"/>
      <p:bldP spid="50" grpId="0" animBg="1"/>
      <p:bldP spid="60" grpId="0" animBg="1"/>
      <p:bldP spid="61" grpId="0" animBg="1"/>
      <p:bldP spid="78" grpId="0" animBg="1"/>
      <p:bldP spid="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2" b="15651"/>
          <a:stretch/>
        </p:blipFill>
        <p:spPr>
          <a:xfrm>
            <a:off x="0" y="746070"/>
            <a:ext cx="9143568" cy="5290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3338" y="4524977"/>
            <a:ext cx="5797324" cy="987175"/>
            <a:chOff x="1530766" y="4524977"/>
            <a:chExt cx="5797324" cy="987175"/>
          </a:xfrm>
        </p:grpSpPr>
        <p:sp>
          <p:nvSpPr>
            <p:cNvPr id="28" name="Rounded Rectangle 27"/>
            <p:cNvSpPr/>
            <p:nvPr/>
          </p:nvSpPr>
          <p:spPr>
            <a:xfrm>
              <a:off x="3129165" y="4578385"/>
              <a:ext cx="3618770" cy="93376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earns </a:t>
              </a:r>
              <a:r>
                <a:rPr lang="en-US" sz="2400" dirty="0" smtClean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rPr>
                <a:t>p</a:t>
              </a:r>
              <a:r>
                <a:rPr lang="en-US" sz="2400" dirty="0" smtClean="0">
                  <a:solidFill>
                    <a:srgbClr val="FFDF00"/>
                  </a:solidFill>
                  <a:latin typeface="Avenir Book" charset="0"/>
                  <a:ea typeface="Avenir Book" charset="0"/>
                  <a:cs typeface="Avenir Book" charset="0"/>
                </a:rPr>
                <a:t>e</a:t>
              </a:r>
              <a:r>
                <a:rPr lang="en-US" sz="2400" dirty="0" smtClean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r>
                <a:rPr lang="en-US" sz="2400" dirty="0" smtClean="0">
                  <a:solidFill>
                    <a:srgbClr val="43EEE2"/>
                  </a:solidFill>
                  <a:latin typeface="Avenir Book" charset="0"/>
                  <a:ea typeface="Avenir Book" charset="0"/>
                  <a:cs typeface="Avenir Book" charset="0"/>
                </a:rPr>
                <a:t>t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</a:t>
              </a:r>
              <a:r>
                <a:rPr lang="en-US" sz="2400" dirty="0" smtClean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u</a:t>
              </a:r>
              <a:r>
                <a:rPr lang="en-US" sz="2400" dirty="0" smtClean="0">
                  <a:solidFill>
                    <a:srgbClr val="7030A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en-US" sz="2400" b="1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award</a:t>
              </a:r>
            </a:p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for </a:t>
              </a: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second straight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 year</a:t>
              </a:r>
            </a:p>
            <a:p>
              <a:endParaRPr lang="en-US" sz="2400" b="1" dirty="0" smtClean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0766" y="4578385"/>
              <a:ext cx="1430431" cy="8058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186431" y="4524977"/>
              <a:ext cx="1141659" cy="914400"/>
              <a:chOff x="7380232" y="4524977"/>
              <a:chExt cx="1141659" cy="914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90051" y="4524977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25020" y="4728044"/>
                <a:ext cx="1058580" cy="237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380232" y="4652731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s</a:t>
                </a:r>
                <a:r>
                  <a:rPr lang="en-US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</a:t>
                </a:r>
                <a:r>
                  <a:rPr lang="en-US">
                    <a:solidFill>
                      <a:srgbClr val="FFDF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e</a:t>
                </a:r>
                <a:r>
                  <a:rPr lang="en-US">
                    <a:solidFill>
                      <a:srgbClr val="00B05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</a:t>
                </a:r>
                <a:r>
                  <a:rPr lang="en-US">
                    <a:solidFill>
                      <a:srgbClr val="43EEE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t</a:t>
                </a:r>
                <a:r>
                  <a:rPr lang="en-US">
                    <a:solidFill>
                      <a:schemeClr val="tx2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r</a:t>
                </a:r>
                <a:r>
                  <a:rPr lang="en-US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u</a:t>
                </a:r>
                <a:r>
                  <a:rPr lang="en-US">
                    <a:solidFill>
                      <a:srgbClr val="7030A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563616" y="4954769"/>
                <a:ext cx="7748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AWARD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01633" y="51008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smtClean="0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2016</a:t>
                </a:r>
                <a:endParaRPr lang="en-US" sz="1050" b="1" dirty="0" smtClean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88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794625" y="144780"/>
            <a:ext cx="1062992" cy="289957"/>
          </a:xfrm>
          <a:prstGeom prst="roundRect">
            <a:avLst>
              <a:gd name="adj" fmla="val 727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smtClean="0">
                <a:solidFill>
                  <a:srgbClr val="7F7F7F"/>
                </a:solidFill>
                <a:latin typeface="Avenir Book"/>
                <a:cs typeface="Avenir Book"/>
              </a:rPr>
              <a:t>login</a:t>
            </a:r>
            <a:endParaRPr lang="en-US" sz="1050" b="1" dirty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14" name="Triangle 13"/>
          <p:cNvSpPr/>
          <p:nvPr/>
        </p:nvSpPr>
        <p:spPr>
          <a:xfrm>
            <a:off x="8744587" y="426230"/>
            <a:ext cx="182880" cy="9144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97147" y="511943"/>
            <a:ext cx="2050395" cy="2347987"/>
          </a:xfrm>
          <a:prstGeom prst="roundRect">
            <a:avLst>
              <a:gd name="adj" fmla="val 2319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10420" y="563487"/>
            <a:ext cx="1503323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an account?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120107" y="813870"/>
            <a:ext cx="1803210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98741" y="780002"/>
            <a:ext cx="1477174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email or username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120107" y="1111337"/>
            <a:ext cx="1803210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198741" y="1077469"/>
            <a:ext cx="1477174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password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9273" y="771163"/>
            <a:ext cx="229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Avenir Book"/>
                <a:cs typeface="Avenir Book"/>
              </a:rPr>
              <a:t>|</a:t>
            </a:r>
            <a:endParaRPr lang="en-US" sz="1600"/>
          </a:p>
        </p:txBody>
      </p:sp>
      <p:sp>
        <p:nvSpPr>
          <p:cNvPr id="43" name="Rounded Rectangle 42"/>
          <p:cNvSpPr/>
          <p:nvPr/>
        </p:nvSpPr>
        <p:spPr>
          <a:xfrm>
            <a:off x="7120107" y="1743451"/>
            <a:ext cx="1803210" cy="274320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Log In</a:t>
            </a:r>
            <a:endParaRPr lang="en-US" sz="1000" b="1" dirty="0"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118144" y="2469704"/>
            <a:ext cx="1803210" cy="274320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Sign Up</a:t>
            </a:r>
            <a:endParaRPr lang="en-US" sz="1000" b="1" dirty="0"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50044" y="2224232"/>
            <a:ext cx="1503323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to Spectrum?</a:t>
            </a:r>
            <a:endParaRPr lang="en-US" sz="1050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124364" y="2140092"/>
            <a:ext cx="180136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120107" y="1415285"/>
            <a:ext cx="128016" cy="128016"/>
            <a:chOff x="7007575" y="2124075"/>
            <a:chExt cx="182880" cy="182880"/>
          </a:xfrm>
        </p:grpSpPr>
        <p:sp>
          <p:nvSpPr>
            <p:cNvPr id="50" name="Rounded Rectangle 4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304745" y="1362838"/>
            <a:ext cx="1696890" cy="18466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Remember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me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accent5"/>
                </a:solidFill>
              </a:rPr>
              <a:t>Forgot password?</a:t>
            </a:r>
            <a:endParaRPr lang="en-US" sz="900" dirty="0">
              <a:solidFill>
                <a:schemeClr val="accent5"/>
              </a:solidFill>
            </a:endParaRPr>
          </a:p>
        </p:txBody>
      </p:sp>
      <p:sp>
        <p:nvSpPr>
          <p:cNvPr id="18" name="Rectangle 17">
            <a:hlinkClick r:id="rId8" action="ppaction://hlinksldjump"/>
          </p:cNvPr>
          <p:cNvSpPr/>
          <p:nvPr/>
        </p:nvSpPr>
        <p:spPr>
          <a:xfrm>
            <a:off x="7110420" y="771163"/>
            <a:ext cx="1810934" cy="60904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11 at 10.40.4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7" t="34333"/>
          <a:stretch/>
        </p:blipFill>
        <p:spPr>
          <a:xfrm>
            <a:off x="1993738" y="1623691"/>
            <a:ext cx="5207162" cy="45034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25640"/>
              </p:ext>
            </p:extLst>
          </p:nvPr>
        </p:nvGraphicFramePr>
        <p:xfrm>
          <a:off x="7305985" y="1623691"/>
          <a:ext cx="1644519" cy="336908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44519"/>
              </a:tblGrid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Select Locations</a:t>
                      </a:r>
                      <a:endParaRPr lang="en-US" sz="800" dirty="0"/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         Bourbon Coffee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1815 Mass…</a:t>
                      </a: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Café </a:t>
                      </a:r>
                      <a:r>
                        <a:rPr lang="en-US" sz="800" dirty="0" err="1" smtClean="0"/>
                        <a:t>Rustica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356 Beacon St…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Dado Tea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The Atrium Shop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Starbucks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1380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Massachus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r>
                        <a:rPr lang="en-US" sz="800" dirty="0" smtClean="0"/>
                        <a:t>      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</a:t>
                      </a:r>
                      <a:r>
                        <a:rPr lang="en-US" sz="800" dirty="0" err="1" smtClean="0"/>
                        <a:t>Peet’s</a:t>
                      </a:r>
                      <a:r>
                        <a:rPr lang="en-US" sz="800" dirty="0" smtClean="0"/>
                        <a:t> Coffee &amp; Tea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100 Mt…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</a:t>
                      </a:r>
                      <a:r>
                        <a:rPr lang="en-US" sz="800" dirty="0" err="1" smtClean="0"/>
                        <a:t>Crema</a:t>
                      </a:r>
                      <a:r>
                        <a:rPr lang="en-US" sz="800" dirty="0" smtClean="0"/>
                        <a:t> Cafe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The Atrium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Starbucks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36 John F.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Kenne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Dunkin’ Donuts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61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Church 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Starbucks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31 Church Street…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280757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         </a:t>
                      </a:r>
                      <a:r>
                        <a:rPr lang="en-US" sz="800" dirty="0" err="1" smtClean="0"/>
                        <a:t>Oggi</a:t>
                      </a:r>
                      <a:r>
                        <a:rPr lang="en-US" sz="800" dirty="0" smtClean="0"/>
                        <a:t> Gourmet</a:t>
                      </a:r>
                      <a:r>
                        <a:rPr lang="en-US" sz="800" baseline="0" dirty="0" smtClean="0"/>
                        <a:t> Foods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1350 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359902" y="1953887"/>
            <a:ext cx="182880" cy="182880"/>
            <a:chOff x="7007575" y="2124075"/>
            <a:chExt cx="182880" cy="182880"/>
          </a:xfrm>
        </p:grpSpPr>
        <p:sp>
          <p:nvSpPr>
            <p:cNvPr id="21" name="Rounded Rectangle 2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9902" y="2234549"/>
            <a:ext cx="182880" cy="182880"/>
            <a:chOff x="7007575" y="2124075"/>
            <a:chExt cx="182880" cy="182880"/>
          </a:xfrm>
        </p:grpSpPr>
        <p:sp>
          <p:nvSpPr>
            <p:cNvPr id="45" name="Rounded Rectangle 44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59902" y="2515211"/>
            <a:ext cx="182880" cy="182880"/>
            <a:chOff x="7007575" y="2124075"/>
            <a:chExt cx="182880" cy="182880"/>
          </a:xfrm>
        </p:grpSpPr>
        <p:sp>
          <p:nvSpPr>
            <p:cNvPr id="50" name="Rounded Rectangle 4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359902" y="2795873"/>
            <a:ext cx="182880" cy="182880"/>
            <a:chOff x="7007575" y="2124075"/>
            <a:chExt cx="182880" cy="182880"/>
          </a:xfrm>
        </p:grpSpPr>
        <p:sp>
          <p:nvSpPr>
            <p:cNvPr id="53" name="Rounded Rectangle 5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359902" y="3076535"/>
            <a:ext cx="182880" cy="182880"/>
            <a:chOff x="7007575" y="2124075"/>
            <a:chExt cx="182880" cy="182880"/>
          </a:xfrm>
        </p:grpSpPr>
        <p:sp>
          <p:nvSpPr>
            <p:cNvPr id="56" name="Rounded Rectangle 5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359902" y="3357197"/>
            <a:ext cx="182880" cy="182880"/>
            <a:chOff x="7007575" y="2124075"/>
            <a:chExt cx="182880" cy="182880"/>
          </a:xfrm>
        </p:grpSpPr>
        <p:sp>
          <p:nvSpPr>
            <p:cNvPr id="59" name="Rounded Rectangle 58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359902" y="3637858"/>
            <a:ext cx="182880" cy="182880"/>
            <a:chOff x="7007575" y="2124075"/>
            <a:chExt cx="182880" cy="182880"/>
          </a:xfrm>
        </p:grpSpPr>
        <p:sp>
          <p:nvSpPr>
            <p:cNvPr id="62" name="Rounded Rectangle 6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7294516" y="2163689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7294516" y="2453061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7294516" y="1895697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7359902" y="3920770"/>
            <a:ext cx="182880" cy="182880"/>
            <a:chOff x="7007575" y="2124075"/>
            <a:chExt cx="182880" cy="182880"/>
          </a:xfrm>
        </p:grpSpPr>
        <p:sp>
          <p:nvSpPr>
            <p:cNvPr id="76" name="Rounded Rectangle 7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359902" y="4201432"/>
            <a:ext cx="182880" cy="182880"/>
            <a:chOff x="7007575" y="2124075"/>
            <a:chExt cx="182880" cy="182880"/>
          </a:xfrm>
        </p:grpSpPr>
        <p:sp>
          <p:nvSpPr>
            <p:cNvPr id="79" name="Rounded Rectangle 78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359902" y="4482094"/>
            <a:ext cx="182880" cy="182880"/>
            <a:chOff x="7007575" y="2124075"/>
            <a:chExt cx="182880" cy="182880"/>
          </a:xfrm>
        </p:grpSpPr>
        <p:sp>
          <p:nvSpPr>
            <p:cNvPr id="82" name="Rounded Rectangle 8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359902" y="4762755"/>
            <a:ext cx="182880" cy="182880"/>
            <a:chOff x="7007575" y="2124075"/>
            <a:chExt cx="182880" cy="182880"/>
          </a:xfrm>
        </p:grpSpPr>
        <p:sp>
          <p:nvSpPr>
            <p:cNvPr id="85" name="Rounded Rectangle 84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0" name="Rectangle 89"/>
          <p:cNvSpPr/>
          <p:nvPr/>
        </p:nvSpPr>
        <p:spPr>
          <a:xfrm>
            <a:off x="7297504" y="3576717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6635294" y="6378721"/>
            <a:ext cx="2314347" cy="289957"/>
            <a:chOff x="6635294" y="6378721"/>
            <a:chExt cx="2314347" cy="289957"/>
          </a:xfrm>
        </p:grpSpPr>
        <p:sp>
          <p:nvSpPr>
            <p:cNvPr id="88" name="Rounded Rectangle 87">
              <a:hlinkClick r:id="" action="ppaction://hlinkshowjump?jump=nextslide"/>
            </p:cNvPr>
            <p:cNvSpPr/>
            <p:nvPr/>
          </p:nvSpPr>
          <p:spPr>
            <a:xfrm>
              <a:off x="7852361" y="6378721"/>
              <a:ext cx="1097280" cy="289957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NEXT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89" name="Rounded Rectangle 88">
              <a:hlinkClick r:id="" action="ppaction://hlinkshowjump?jump=previousslide"/>
            </p:cNvPr>
            <p:cNvSpPr/>
            <p:nvPr/>
          </p:nvSpPr>
          <p:spPr>
            <a:xfrm>
              <a:off x="6635294" y="6378721"/>
              <a:ext cx="1097280" cy="289957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BACK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43099" y="498621"/>
            <a:ext cx="4189036" cy="289957"/>
            <a:chOff x="478579" y="498621"/>
            <a:chExt cx="4189036" cy="289957"/>
          </a:xfrm>
        </p:grpSpPr>
        <p:sp>
          <p:nvSpPr>
            <p:cNvPr id="93" name="Rounded Rectangle 92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CAMPAIGN</a:t>
              </a: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60108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LEADS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244782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ANALYTICS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357033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MEDIA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0" y="746070"/>
            <a:ext cx="1816605" cy="3406759"/>
            <a:chOff x="-1951169" y="746070"/>
            <a:chExt cx="1816605" cy="3406759"/>
          </a:xfrm>
        </p:grpSpPr>
        <p:sp>
          <p:nvSpPr>
            <p:cNvPr id="99" name="Rounded Rectangle 98"/>
            <p:cNvSpPr/>
            <p:nvPr/>
          </p:nvSpPr>
          <p:spPr>
            <a:xfrm>
              <a:off x="-1951169" y="746070"/>
              <a:ext cx="1717607" cy="526841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endPara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endParaRPr>
            </a:p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Medium"/>
                  <a:cs typeface="Avenir Medium"/>
                </a:rPr>
                <a:t>Build Campaign</a:t>
              </a:r>
            </a:p>
          </p:txBody>
        </p:sp>
        <p:sp>
          <p:nvSpPr>
            <p:cNvPr id="100" name="Oval 99"/>
            <p:cNvSpPr/>
            <p:nvPr/>
          </p:nvSpPr>
          <p:spPr>
            <a:xfrm>
              <a:off x="-1811955" y="1317049"/>
              <a:ext cx="164592" cy="1645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-1811955" y="1955224"/>
              <a:ext cx="164592" cy="16459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-1811955" y="2593399"/>
              <a:ext cx="164592" cy="16459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-1811955" y="3231574"/>
              <a:ext cx="164592" cy="16459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-1811955" y="3869749"/>
              <a:ext cx="164592" cy="16459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>
              <a:stCxn id="100" idx="4"/>
              <a:endCxn id="101" idx="0"/>
            </p:cNvCxnSpPr>
            <p:nvPr/>
          </p:nvCxnSpPr>
          <p:spPr>
            <a:xfrm>
              <a:off x="-1729659" y="1481641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01" idx="4"/>
              <a:endCxn id="102" idx="0"/>
            </p:cNvCxnSpPr>
            <p:nvPr/>
          </p:nvCxnSpPr>
          <p:spPr>
            <a:xfrm>
              <a:off x="-1729659" y="2119816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2" idx="4"/>
              <a:endCxn id="103" idx="0"/>
            </p:cNvCxnSpPr>
            <p:nvPr/>
          </p:nvCxnSpPr>
          <p:spPr>
            <a:xfrm>
              <a:off x="-1729659" y="2757991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3" idx="4"/>
              <a:endCxn id="104" idx="0"/>
            </p:cNvCxnSpPr>
            <p:nvPr/>
          </p:nvCxnSpPr>
          <p:spPr>
            <a:xfrm>
              <a:off x="-1729659" y="3396166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-1647363" y="1200024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Details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-1647363" y="3750485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Activate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-1647363" y="1837639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Location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-1647363" y="2475254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Media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-1647363" y="3112869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Targeting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1993738" y="1014042"/>
            <a:ext cx="2286162" cy="232193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Avenir Book"/>
                <a:cs typeface="Avenir Book"/>
              </a:rPr>
              <a:t>CAMPAIGN: Memorial Day Special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993738" y="1269681"/>
            <a:ext cx="2743200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31750" dist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065930" y="1219301"/>
            <a:ext cx="1502770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Harvard Square, Cambridge, MA</a:t>
            </a:r>
          </a:p>
        </p:txBody>
      </p:sp>
      <p:sp>
        <p:nvSpPr>
          <p:cNvPr id="117" name="Rounded Rectangle 116">
            <a:hlinkClick r:id="" action="ppaction://hlinkshowjump?jump=previousslide"/>
          </p:cNvPr>
          <p:cNvSpPr/>
          <p:nvPr/>
        </p:nvSpPr>
        <p:spPr>
          <a:xfrm>
            <a:off x="4788337" y="1269362"/>
            <a:ext cx="687085" cy="210312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31750" dist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</a:t>
            </a:r>
            <a:endParaRPr 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2993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rgbClr val="FDE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993738" y="1014042"/>
            <a:ext cx="2286162" cy="232193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b="1" dirty="0" smtClean="0">
                <a:solidFill>
                  <a:schemeClr val="tx1"/>
                </a:solidFill>
                <a:latin typeface="Avenir Book"/>
                <a:cs typeface="Avenir Book"/>
              </a:rPr>
              <a:t>CAMPAIGN: Memorial Day Special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02123" y="1804951"/>
            <a:ext cx="1347502" cy="302741"/>
            <a:chOff x="2370423" y="2020851"/>
            <a:chExt cx="1347502" cy="302741"/>
          </a:xfrm>
        </p:grpSpPr>
        <p:sp>
          <p:nvSpPr>
            <p:cNvPr id="3" name="Plus 2"/>
            <p:cNvSpPr/>
            <p:nvPr/>
          </p:nvSpPr>
          <p:spPr>
            <a:xfrm>
              <a:off x="2370423" y="2066925"/>
              <a:ext cx="211831" cy="215900"/>
            </a:xfrm>
            <a:prstGeom prst="mathPlus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631287" y="2020851"/>
              <a:ext cx="1086638" cy="302741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Add another file</a:t>
              </a:r>
            </a:p>
          </p:txBody>
        </p:sp>
      </p:grp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269613"/>
              </p:ext>
            </p:extLst>
          </p:nvPr>
        </p:nvGraphicFramePr>
        <p:xfrm>
          <a:off x="1943100" y="2467727"/>
          <a:ext cx="7006542" cy="84227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20770"/>
                <a:gridCol w="4591390"/>
                <a:gridCol w="1460897"/>
                <a:gridCol w="633485"/>
              </a:tblGrid>
              <a:tr h="280757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0757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Cambridge.pdf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May 28,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1.7MB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0757"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Cambridge.pdf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May 28,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1.9MB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2039550" y="2797923"/>
            <a:ext cx="182880" cy="182880"/>
            <a:chOff x="7007575" y="2124075"/>
            <a:chExt cx="182880" cy="182880"/>
          </a:xfrm>
        </p:grpSpPr>
        <p:sp>
          <p:nvSpPr>
            <p:cNvPr id="43" name="Rounded Rectangle 4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039550" y="3078205"/>
            <a:ext cx="182880" cy="182880"/>
            <a:chOff x="7007575" y="2124075"/>
            <a:chExt cx="182880" cy="182880"/>
          </a:xfrm>
        </p:grpSpPr>
        <p:sp>
          <p:nvSpPr>
            <p:cNvPr id="51" name="Rounded Rectangle 5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975315" y="3016117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sp>
        <p:nvSpPr>
          <p:cNvPr id="54" name="Rectangle 53"/>
          <p:cNvSpPr/>
          <p:nvPr/>
        </p:nvSpPr>
        <p:spPr>
          <a:xfrm>
            <a:off x="1975315" y="2748125"/>
            <a:ext cx="338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6635294" y="6378721"/>
            <a:ext cx="2314347" cy="289957"/>
            <a:chOff x="6635294" y="6378721"/>
            <a:chExt cx="2314347" cy="289957"/>
          </a:xfrm>
        </p:grpSpPr>
        <p:sp>
          <p:nvSpPr>
            <p:cNvPr id="56" name="Rounded Rectangle 55">
              <a:hlinkClick r:id="" action="ppaction://hlinkshowjump?jump=nextslide"/>
            </p:cNvPr>
            <p:cNvSpPr/>
            <p:nvPr/>
          </p:nvSpPr>
          <p:spPr>
            <a:xfrm>
              <a:off x="7852361" y="6378721"/>
              <a:ext cx="1097280" cy="289957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NEXT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7" name="Rounded Rectangle 56">
              <a:hlinkClick r:id="" action="ppaction://hlinkshowjump?jump=previousslide"/>
            </p:cNvPr>
            <p:cNvSpPr/>
            <p:nvPr/>
          </p:nvSpPr>
          <p:spPr>
            <a:xfrm>
              <a:off x="6635294" y="6378721"/>
              <a:ext cx="1097280" cy="289957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BACK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43099" y="498621"/>
            <a:ext cx="4189036" cy="289957"/>
            <a:chOff x="478579" y="498621"/>
            <a:chExt cx="4189036" cy="289957"/>
          </a:xfrm>
        </p:grpSpPr>
        <p:sp>
          <p:nvSpPr>
            <p:cNvPr id="60" name="Rounded Rectangle 59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CAMPAIGN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60108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LEADS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4782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ANALYTICS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57033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MEDIA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0" y="746070"/>
            <a:ext cx="1816605" cy="3406759"/>
            <a:chOff x="-1951169" y="746070"/>
            <a:chExt cx="1816605" cy="3406759"/>
          </a:xfrm>
        </p:grpSpPr>
        <p:sp>
          <p:nvSpPr>
            <p:cNvPr id="67" name="Rounded Rectangle 66"/>
            <p:cNvSpPr/>
            <p:nvPr/>
          </p:nvSpPr>
          <p:spPr>
            <a:xfrm>
              <a:off x="-1951169" y="746070"/>
              <a:ext cx="1717607" cy="526841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endPara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endParaRPr>
            </a:p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Medium"/>
                  <a:cs typeface="Avenir Medium"/>
                </a:rPr>
                <a:t>Build Campaign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-1811955" y="1317049"/>
              <a:ext cx="164592" cy="1645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-1811955" y="1955224"/>
              <a:ext cx="164592" cy="1645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-1811955" y="2593399"/>
              <a:ext cx="164592" cy="16459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-1811955" y="3231574"/>
              <a:ext cx="164592" cy="16459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-1811955" y="3869749"/>
              <a:ext cx="164592" cy="164592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68" idx="4"/>
              <a:endCxn id="69" idx="0"/>
            </p:cNvCxnSpPr>
            <p:nvPr/>
          </p:nvCxnSpPr>
          <p:spPr>
            <a:xfrm>
              <a:off x="-1729659" y="1481641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>
              <a:off x="-1729659" y="2119816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0" idx="4"/>
              <a:endCxn id="71" idx="0"/>
            </p:cNvCxnSpPr>
            <p:nvPr/>
          </p:nvCxnSpPr>
          <p:spPr>
            <a:xfrm>
              <a:off x="-1729659" y="2757991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1" idx="4"/>
              <a:endCxn id="76" idx="0"/>
            </p:cNvCxnSpPr>
            <p:nvPr/>
          </p:nvCxnSpPr>
          <p:spPr>
            <a:xfrm>
              <a:off x="-1729659" y="3396166"/>
              <a:ext cx="0" cy="47358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-1647363" y="1200024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Details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-1647363" y="3750485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Activate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-1647363" y="1837639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Location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-1647363" y="2475254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Media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-1647363" y="3112869"/>
              <a:ext cx="1512799" cy="402344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>
                <a:spcBef>
                  <a:spcPct val="20000"/>
                </a:spcBef>
                <a:buFont typeface="Arial"/>
                <a:buNone/>
              </a:pPr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Light"/>
                  <a:cs typeface="Avenir Light"/>
                </a:rPr>
                <a:t>Targeting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endParaRPr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2785048" y="1460578"/>
            <a:ext cx="3092906" cy="214116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Accepted formats: .PDF, .DOC, .PPT, .PNG, .GIF, .JPEG</a:t>
            </a:r>
          </a:p>
        </p:txBody>
      </p:sp>
    </p:spTree>
    <p:extLst>
      <p:ext uri="{BB962C8B-B14F-4D97-AF65-F5344CB8AC3E}">
        <p14:creationId xmlns:p14="http://schemas.microsoft.com/office/powerpoint/2010/main" val="14147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rgbClr val="FDE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0" y="746070"/>
            <a:ext cx="1832232" cy="6033078"/>
          </a:xfrm>
          <a:prstGeom prst="roundRect">
            <a:avLst>
              <a:gd name="adj" fmla="val 0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Campaigns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Archive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Current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Memorial Day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Speci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Locations </a:t>
            </a:r>
            <a:r>
              <a:rPr lang="en-US" sz="1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(near 02143)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All Available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Previously Targeted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Café Zing, Porter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Squar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Bourbon Coffee, 1815 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Café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Rustica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, 356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Beac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Crema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Café, The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Atriu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Media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All Available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Previously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Used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Thu/Fri Pre-Weekend S…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Summer Weekday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Spe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Export Data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04440"/>
              </p:ext>
            </p:extLst>
          </p:nvPr>
        </p:nvGraphicFramePr>
        <p:xfrm>
          <a:off x="1890766" y="1149282"/>
          <a:ext cx="6991124" cy="5949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171"/>
                <a:gridCol w="1066122"/>
                <a:gridCol w="835692"/>
                <a:gridCol w="1235964"/>
                <a:gridCol w="937627"/>
                <a:gridCol w="664863"/>
                <a:gridCol w="1218916"/>
                <a:gridCol w="809769"/>
              </a:tblGrid>
              <a:tr h="326144"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Contact </a:t>
                      </a:r>
                      <a:r>
                        <a:rPr lang="en-US" sz="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Campaign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Location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Phone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4815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Shanelle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Valente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Tempie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Schmelzer</a:t>
                      </a:r>
                      <a:endParaRPr 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Bourbon Coffee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1815 Mass…</a:t>
                      </a:r>
                    </a:p>
                  </a:txBody>
                  <a:tcPr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Dennise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Rinehart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/>
                        <a:t>Café </a:t>
                      </a:r>
                      <a:r>
                        <a:rPr lang="en-US" sz="800" dirty="0" err="1" smtClean="0"/>
                        <a:t>Rustica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356 Beacon St…</a:t>
                      </a:r>
                      <a:endParaRPr lang="en-US" sz="8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Willie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Finkel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 smtClean="0"/>
                        <a:t>Crema</a:t>
                      </a:r>
                      <a:r>
                        <a:rPr lang="en-US" sz="800" dirty="0" smtClean="0"/>
                        <a:t> Cafe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The Atrium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Jarred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Selke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Shenna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Usrey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Bourbon Coffee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1815 Mass…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Charley Fix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Bourbon Coffee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1815 Mass…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Giovanni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Suniga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Marvella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Ford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</a:t>
                      </a:r>
                      <a:r>
                        <a:rPr lang="en-US" sz="800" dirty="0" err="1" smtClean="0"/>
                        <a:t>Rustica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356 Beacon St…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Jacalyn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Baltzell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</a:t>
                      </a:r>
                      <a:r>
                        <a:rPr lang="en-US" sz="800" dirty="0" err="1" smtClean="0"/>
                        <a:t>Rustica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356 Beacon St…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Tinisha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Paulos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Shira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Canale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Johnathan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Kelton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Café Zing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Porter Square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 </a:t>
                      </a:r>
                      <a:r>
                        <a:rPr lang="en-US" sz="800" baseline="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baseline="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n-US" sz="800" dirty="0" smtClean="0">
                        <a:solidFill>
                          <a:srgbClr val="7F7F7F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Eugene Huey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Bourbon Coffee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1815 Mass…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Gary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Leitner</a:t>
                      </a: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 smtClean="0"/>
                        <a:t>Crema</a:t>
                      </a:r>
                      <a:r>
                        <a:rPr lang="en-US" sz="800" dirty="0" smtClean="0"/>
                        <a:t> Cafe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The Atrium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201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Curtis Theobald  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Memorial Day Special 2015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</a:t>
                      </a:r>
                      <a:r>
                        <a:rPr lang="en-US" sz="8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Cambridge.pdf</a:t>
                      </a:r>
                      <a:endParaRPr lang="en-US" sz="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 smtClean="0"/>
                        <a:t>Crema</a:t>
                      </a:r>
                      <a:r>
                        <a:rPr lang="en-US" sz="800" dirty="0" smtClean="0"/>
                        <a:t> Cafe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, The Atrium </a:t>
                      </a:r>
                      <a:r>
                        <a:rPr lang="en-US" sz="800" dirty="0" err="1" smtClean="0">
                          <a:solidFill>
                            <a:srgbClr val="7F7F7F"/>
                          </a:solidFill>
                        </a:rPr>
                        <a:t>Sh</a:t>
                      </a:r>
                      <a:r>
                        <a:rPr lang="en-US" sz="800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5/21/2015</a:t>
                      </a:r>
                      <a:endParaRPr 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emailaddy@gmail.com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555-555-5555</a:t>
                      </a: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3158872" y="1112184"/>
            <a:ext cx="210314" cy="200055"/>
            <a:chOff x="4702175" y="3776519"/>
            <a:chExt cx="210314" cy="200055"/>
          </a:xfrm>
        </p:grpSpPr>
        <p:sp>
          <p:nvSpPr>
            <p:cNvPr id="83" name="Oval 82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002316" y="1112184"/>
            <a:ext cx="210314" cy="200055"/>
            <a:chOff x="4702175" y="3776519"/>
            <a:chExt cx="210314" cy="200055"/>
          </a:xfrm>
        </p:grpSpPr>
        <p:sp>
          <p:nvSpPr>
            <p:cNvPr id="86" name="Oval 85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237864" y="1112184"/>
            <a:ext cx="210314" cy="200055"/>
            <a:chOff x="4702175" y="3776519"/>
            <a:chExt cx="210314" cy="200055"/>
          </a:xfrm>
        </p:grpSpPr>
        <p:sp>
          <p:nvSpPr>
            <p:cNvPr id="89" name="Oval 88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175072" y="1112184"/>
            <a:ext cx="210314" cy="200055"/>
            <a:chOff x="4702175" y="3776519"/>
            <a:chExt cx="210314" cy="200055"/>
          </a:xfrm>
        </p:grpSpPr>
        <p:sp>
          <p:nvSpPr>
            <p:cNvPr id="92" name="Oval 91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839512" y="1112184"/>
            <a:ext cx="210314" cy="200055"/>
            <a:chOff x="4702175" y="3776519"/>
            <a:chExt cx="210314" cy="200055"/>
          </a:xfrm>
        </p:grpSpPr>
        <p:sp>
          <p:nvSpPr>
            <p:cNvPr id="95" name="Oval 94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058013" y="1112184"/>
            <a:ext cx="210314" cy="200055"/>
            <a:chOff x="4702175" y="3776519"/>
            <a:chExt cx="210314" cy="200055"/>
          </a:xfrm>
        </p:grpSpPr>
        <p:sp>
          <p:nvSpPr>
            <p:cNvPr id="98" name="Oval 97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919498" y="1851332"/>
            <a:ext cx="137160" cy="137160"/>
            <a:chOff x="7007575" y="2124075"/>
            <a:chExt cx="182880" cy="182880"/>
          </a:xfrm>
        </p:grpSpPr>
        <p:sp>
          <p:nvSpPr>
            <p:cNvPr id="102" name="Rounded Rectangle 10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1919498" y="2185728"/>
            <a:ext cx="137160" cy="137160"/>
            <a:chOff x="7007575" y="2124075"/>
            <a:chExt cx="182880" cy="182880"/>
          </a:xfrm>
        </p:grpSpPr>
        <p:sp>
          <p:nvSpPr>
            <p:cNvPr id="151" name="Rounded Rectangle 15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919498" y="2520124"/>
            <a:ext cx="137160" cy="137160"/>
            <a:chOff x="7007575" y="2124075"/>
            <a:chExt cx="182880" cy="182880"/>
          </a:xfrm>
        </p:grpSpPr>
        <p:sp>
          <p:nvSpPr>
            <p:cNvPr id="154" name="Rounded Rectangle 153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919498" y="2854520"/>
            <a:ext cx="137160" cy="137160"/>
            <a:chOff x="7007575" y="2124075"/>
            <a:chExt cx="182880" cy="182880"/>
          </a:xfrm>
        </p:grpSpPr>
        <p:sp>
          <p:nvSpPr>
            <p:cNvPr id="157" name="Rounded Rectangle 156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919498" y="3188916"/>
            <a:ext cx="137160" cy="137160"/>
            <a:chOff x="7007575" y="2124075"/>
            <a:chExt cx="182880" cy="182880"/>
          </a:xfrm>
        </p:grpSpPr>
        <p:sp>
          <p:nvSpPr>
            <p:cNvPr id="163" name="Rounded Rectangle 16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919498" y="3523312"/>
            <a:ext cx="137160" cy="137160"/>
            <a:chOff x="7007575" y="2124075"/>
            <a:chExt cx="182880" cy="182880"/>
          </a:xfrm>
        </p:grpSpPr>
        <p:sp>
          <p:nvSpPr>
            <p:cNvPr id="180" name="Rounded Rectangle 17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1919498" y="3857708"/>
            <a:ext cx="137160" cy="137160"/>
            <a:chOff x="7007575" y="2124075"/>
            <a:chExt cx="182880" cy="182880"/>
          </a:xfrm>
        </p:grpSpPr>
        <p:sp>
          <p:nvSpPr>
            <p:cNvPr id="183" name="Rounded Rectangle 18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919498" y="4192104"/>
            <a:ext cx="137160" cy="137160"/>
            <a:chOff x="7007575" y="2124075"/>
            <a:chExt cx="182880" cy="182880"/>
          </a:xfrm>
        </p:grpSpPr>
        <p:sp>
          <p:nvSpPr>
            <p:cNvPr id="186" name="Rounded Rectangle 18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19498" y="4526500"/>
            <a:ext cx="137160" cy="137160"/>
            <a:chOff x="7007575" y="2124075"/>
            <a:chExt cx="182880" cy="182880"/>
          </a:xfrm>
        </p:grpSpPr>
        <p:sp>
          <p:nvSpPr>
            <p:cNvPr id="192" name="Rounded Rectangle 19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1919498" y="4860896"/>
            <a:ext cx="137160" cy="137160"/>
            <a:chOff x="7007575" y="2124075"/>
            <a:chExt cx="182880" cy="182880"/>
          </a:xfrm>
        </p:grpSpPr>
        <p:sp>
          <p:nvSpPr>
            <p:cNvPr id="195" name="Rounded Rectangle 194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19498" y="5195292"/>
            <a:ext cx="137160" cy="137160"/>
            <a:chOff x="7007575" y="2124075"/>
            <a:chExt cx="182880" cy="182880"/>
          </a:xfrm>
        </p:grpSpPr>
        <p:sp>
          <p:nvSpPr>
            <p:cNvPr id="198" name="Rounded Rectangle 197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919498" y="5529688"/>
            <a:ext cx="137160" cy="137160"/>
            <a:chOff x="7007575" y="2124075"/>
            <a:chExt cx="182880" cy="182880"/>
          </a:xfrm>
        </p:grpSpPr>
        <p:sp>
          <p:nvSpPr>
            <p:cNvPr id="201" name="Rounded Rectangle 20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1919498" y="5864084"/>
            <a:ext cx="137160" cy="137160"/>
            <a:chOff x="7007575" y="2124075"/>
            <a:chExt cx="182880" cy="182880"/>
          </a:xfrm>
        </p:grpSpPr>
        <p:sp>
          <p:nvSpPr>
            <p:cNvPr id="204" name="Rounded Rectangle 203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919498" y="6198480"/>
            <a:ext cx="137160" cy="137160"/>
            <a:chOff x="7007575" y="2124075"/>
            <a:chExt cx="182880" cy="182880"/>
          </a:xfrm>
        </p:grpSpPr>
        <p:sp>
          <p:nvSpPr>
            <p:cNvPr id="207" name="Rounded Rectangle 206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1919498" y="6532876"/>
            <a:ext cx="137160" cy="137160"/>
            <a:chOff x="7007575" y="2124075"/>
            <a:chExt cx="182880" cy="182880"/>
          </a:xfrm>
        </p:grpSpPr>
        <p:sp>
          <p:nvSpPr>
            <p:cNvPr id="210" name="Rounded Rectangle 20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919498" y="6867275"/>
            <a:ext cx="137160" cy="137160"/>
            <a:chOff x="7007575" y="2124075"/>
            <a:chExt cx="182880" cy="182880"/>
          </a:xfrm>
        </p:grpSpPr>
        <p:sp>
          <p:nvSpPr>
            <p:cNvPr id="213" name="Rounded Rectangle 21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730377" y="842288"/>
            <a:ext cx="539244" cy="210312"/>
            <a:chOff x="1890766" y="1704136"/>
            <a:chExt cx="539244" cy="210312"/>
          </a:xfrm>
        </p:grpSpPr>
        <p:sp>
          <p:nvSpPr>
            <p:cNvPr id="241" name="Rounded Rectangle 240">
              <a:hlinkClick r:id="" action="ppaction://hlinkshowjump?jump=previousslide"/>
            </p:cNvPr>
            <p:cNvSpPr/>
            <p:nvPr/>
          </p:nvSpPr>
          <p:spPr>
            <a:xfrm>
              <a:off x="1890766" y="1704136"/>
              <a:ext cx="539244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Date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42" name="Isosceles Triangle 241"/>
            <p:cNvSpPr/>
            <p:nvPr/>
          </p:nvSpPr>
          <p:spPr>
            <a:xfrm rot="10800000">
              <a:off x="2308382" y="1805160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6467281" y="842288"/>
            <a:ext cx="750133" cy="210312"/>
            <a:chOff x="1890765" y="1704136"/>
            <a:chExt cx="750133" cy="210312"/>
          </a:xfrm>
        </p:grpSpPr>
        <p:sp>
          <p:nvSpPr>
            <p:cNvPr id="244" name="Rounded Rectangle 243">
              <a:hlinkClick r:id="" action="ppaction://hlinkshowjump?jump=previousslide"/>
            </p:cNvPr>
            <p:cNvSpPr/>
            <p:nvPr/>
          </p:nvSpPr>
          <p:spPr>
            <a:xfrm>
              <a:off x="1890765" y="1704136"/>
              <a:ext cx="750133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Campaign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45" name="Isosceles Triangle 244"/>
            <p:cNvSpPr/>
            <p:nvPr/>
          </p:nvSpPr>
          <p:spPr>
            <a:xfrm rot="10800000">
              <a:off x="2514757" y="1805160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7415074" y="842288"/>
            <a:ext cx="571407" cy="210312"/>
            <a:chOff x="1890765" y="1704136"/>
            <a:chExt cx="571407" cy="210312"/>
          </a:xfrm>
        </p:grpSpPr>
        <p:sp>
          <p:nvSpPr>
            <p:cNvPr id="247" name="Rounded Rectangle 246">
              <a:hlinkClick r:id="" action="ppaction://hlinkshowjump?jump=previousslide"/>
            </p:cNvPr>
            <p:cNvSpPr/>
            <p:nvPr/>
          </p:nvSpPr>
          <p:spPr>
            <a:xfrm>
              <a:off x="1890765" y="1704136"/>
              <a:ext cx="571407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Media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48" name="Isosceles Triangle 247"/>
            <p:cNvSpPr/>
            <p:nvPr/>
          </p:nvSpPr>
          <p:spPr>
            <a:xfrm rot="10800000">
              <a:off x="2333782" y="1805160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8184142" y="842288"/>
            <a:ext cx="687085" cy="210312"/>
            <a:chOff x="1890765" y="1704136"/>
            <a:chExt cx="687085" cy="210312"/>
          </a:xfrm>
        </p:grpSpPr>
        <p:sp>
          <p:nvSpPr>
            <p:cNvPr id="250" name="Rounded Rectangle 249">
              <a:hlinkClick r:id="" action="ppaction://hlinkshowjump?jump=previousslide"/>
            </p:cNvPr>
            <p:cNvSpPr/>
            <p:nvPr/>
          </p:nvSpPr>
          <p:spPr>
            <a:xfrm>
              <a:off x="1890765" y="1704136"/>
              <a:ext cx="687085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Location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51" name="Isosceles Triangle 250"/>
            <p:cNvSpPr/>
            <p:nvPr/>
          </p:nvSpPr>
          <p:spPr>
            <a:xfrm rot="10800000">
              <a:off x="2457607" y="1805160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5193545" y="833765"/>
            <a:ext cx="485688" cy="18466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Filter by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1904364" y="842288"/>
            <a:ext cx="1556329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31750" dist="127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1944776" y="792395"/>
            <a:ext cx="1285772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Find a contact</a:t>
            </a:r>
          </a:p>
        </p:txBody>
      </p:sp>
      <p:sp>
        <p:nvSpPr>
          <p:cNvPr id="261" name="Rounded Rectangle 260">
            <a:hlinkClick r:id="" action="ppaction://hlinkshowjump?jump=previousslide"/>
          </p:cNvPr>
          <p:cNvSpPr/>
          <p:nvPr/>
        </p:nvSpPr>
        <p:spPr>
          <a:xfrm>
            <a:off x="3508972" y="846105"/>
            <a:ext cx="687085" cy="210312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SEARCH</a:t>
            </a:r>
            <a:endParaRPr 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3099" y="498621"/>
            <a:ext cx="4189036" cy="289957"/>
            <a:chOff x="478579" y="498621"/>
            <a:chExt cx="4189036" cy="289957"/>
          </a:xfrm>
        </p:grpSpPr>
        <p:sp>
          <p:nvSpPr>
            <p:cNvPr id="13" name="Rounded Rectangle 12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CAMPAIGN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0108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LEADS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44782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ANALYTICS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357033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MEDIA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9" y="4688062"/>
            <a:ext cx="1240738" cy="1838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38" y="4884383"/>
            <a:ext cx="573316" cy="1920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48" y="5049422"/>
            <a:ext cx="762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7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3413358" y="876855"/>
            <a:ext cx="0" cy="6929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131" t="7987" r="2138" b="60308"/>
          <a:stretch/>
        </p:blipFill>
        <p:spPr>
          <a:xfrm>
            <a:off x="1749324" y="1690583"/>
            <a:ext cx="7199139" cy="1786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6871" y="1968139"/>
            <a:ext cx="574714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rIns="0" bIns="0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Interactions</a:t>
            </a:r>
            <a:endParaRPr 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42926" y="1704135"/>
            <a:ext cx="337433" cy="213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890765" y="1704136"/>
            <a:ext cx="1595386" cy="210312"/>
            <a:chOff x="1890765" y="1704136"/>
            <a:chExt cx="1595386" cy="21031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27567" t="8987" r="63772" b="88449"/>
            <a:stretch/>
          </p:blipFill>
          <p:spPr>
            <a:xfrm>
              <a:off x="2694153" y="1760703"/>
              <a:ext cx="791998" cy="144506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890765" y="1704136"/>
              <a:ext cx="716799" cy="210312"/>
              <a:chOff x="1890765" y="1704136"/>
              <a:chExt cx="716799" cy="210312"/>
            </a:xfrm>
          </p:grpSpPr>
          <p:sp>
            <p:nvSpPr>
              <p:cNvPr id="9" name="Rounded Rectangle 8">
                <a:hlinkClick r:id="" action="ppaction://hlinkshowjump?jump=previousslide"/>
              </p:cNvPr>
              <p:cNvSpPr/>
              <p:nvPr/>
            </p:nvSpPr>
            <p:spPr>
              <a:xfrm>
                <a:off x="1890765" y="1704136"/>
                <a:ext cx="716799" cy="210312"/>
              </a:xfrm>
              <a:prstGeom prst="roundRect">
                <a:avLst>
                  <a:gd name="adj" fmla="val 7272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0"/>
                <a:tileRect/>
              </a:gra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venir Book"/>
                    <a:cs typeface="Avenir Book"/>
                  </a:rPr>
                  <a:t>  Interactions</a:t>
                </a:r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 rot="10800000">
                <a:off x="2479832" y="1805160"/>
                <a:ext cx="63094" cy="4114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96718"/>
              </p:ext>
            </p:extLst>
          </p:nvPr>
        </p:nvGraphicFramePr>
        <p:xfrm>
          <a:off x="1890766" y="3756646"/>
          <a:ext cx="6991124" cy="2928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171"/>
                <a:gridCol w="2387675"/>
                <a:gridCol w="730213"/>
                <a:gridCol w="730213"/>
                <a:gridCol w="730213"/>
                <a:gridCol w="730213"/>
                <a:gridCol w="730213"/>
                <a:gridCol w="730213"/>
              </a:tblGrid>
              <a:tr h="475254"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Media </a:t>
                      </a:r>
                      <a:r>
                        <a:rPr lang="en-US" sz="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Estimated Views (</a:t>
                      </a:r>
                      <a:r>
                        <a:rPr lang="en-US" sz="8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</a:t>
                      </a:r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Unique Interactions (UI)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Response</a:t>
                      </a:r>
                      <a:r>
                        <a:rPr lang="en-US" sz="8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Rate (RR)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 Spend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Cost/eViews (</a:t>
                      </a:r>
                      <a:r>
                        <a:rPr lang="en-US" sz="8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CPeV</a:t>
                      </a:r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Cost/Interaction (CPI)</a:t>
                      </a:r>
                      <a:endParaRPr 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8,400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352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4.19%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$112.51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$0.134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$0.319</a:t>
                      </a:r>
                      <a:endParaRPr 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Thu/Fri Pre-Weekend Special in Cambridge.pdf</a:t>
                      </a:r>
                      <a:endParaRPr 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5,100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(61%)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286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(81%)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5.61%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$61.88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(55%)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$0.012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$0.216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 Weekday Special in Cambridge.pdf</a:t>
                      </a:r>
                      <a:endParaRPr 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3,300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(39%)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66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(19%)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2.00%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$50.63 </a:t>
                      </a:r>
                      <a:r>
                        <a:rPr 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(45%)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$0.015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$0.767</a:t>
                      </a:r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0440">
                <a:tc>
                  <a:txBody>
                    <a:bodyPr/>
                    <a:lstStyle/>
                    <a:p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9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1890765" y="3471719"/>
            <a:ext cx="716799" cy="210312"/>
            <a:chOff x="1890765" y="1704136"/>
            <a:chExt cx="716799" cy="210312"/>
          </a:xfrm>
        </p:grpSpPr>
        <p:sp>
          <p:nvSpPr>
            <p:cNvPr id="24" name="Rounded Rectangle 23">
              <a:hlinkClick r:id="" action="ppaction://hlinkshowjump?jump=previousslide"/>
            </p:cNvPr>
            <p:cNvSpPr/>
            <p:nvPr/>
          </p:nvSpPr>
          <p:spPr>
            <a:xfrm>
              <a:off x="1890765" y="1704136"/>
              <a:ext cx="716799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Campaign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2479832" y="1805160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74339" y="3719548"/>
            <a:ext cx="210314" cy="200055"/>
            <a:chOff x="4702175" y="3776519"/>
            <a:chExt cx="210314" cy="200055"/>
          </a:xfrm>
        </p:grpSpPr>
        <p:sp>
          <p:nvSpPr>
            <p:cNvPr id="26" name="Oval 25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04712" y="3719548"/>
            <a:ext cx="210314" cy="200055"/>
            <a:chOff x="4702175" y="3776519"/>
            <a:chExt cx="210314" cy="200055"/>
          </a:xfrm>
        </p:grpSpPr>
        <p:sp>
          <p:nvSpPr>
            <p:cNvPr id="30" name="Oval 29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35085" y="3719548"/>
            <a:ext cx="210314" cy="200055"/>
            <a:chOff x="4702175" y="3776519"/>
            <a:chExt cx="210314" cy="200055"/>
          </a:xfrm>
        </p:grpSpPr>
        <p:sp>
          <p:nvSpPr>
            <p:cNvPr id="33" name="Oval 32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5458" y="3719548"/>
            <a:ext cx="210314" cy="200055"/>
            <a:chOff x="4702175" y="3776519"/>
            <a:chExt cx="210314" cy="200055"/>
          </a:xfrm>
        </p:grpSpPr>
        <p:sp>
          <p:nvSpPr>
            <p:cNvPr id="36" name="Oval 35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5831" y="3719548"/>
            <a:ext cx="210314" cy="200055"/>
            <a:chOff x="4702175" y="3776519"/>
            <a:chExt cx="210314" cy="200055"/>
          </a:xfrm>
        </p:grpSpPr>
        <p:sp>
          <p:nvSpPr>
            <p:cNvPr id="39" name="Oval 38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26205" y="3719548"/>
            <a:ext cx="210314" cy="200055"/>
            <a:chOff x="4702175" y="3776519"/>
            <a:chExt cx="210314" cy="200055"/>
          </a:xfrm>
        </p:grpSpPr>
        <p:sp>
          <p:nvSpPr>
            <p:cNvPr id="42" name="Oval 41"/>
            <p:cNvSpPr/>
            <p:nvPr/>
          </p:nvSpPr>
          <p:spPr>
            <a:xfrm>
              <a:off x="4756329" y="3835451"/>
              <a:ext cx="91440" cy="91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702175" y="3776519"/>
              <a:ext cx="21031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890766" y="3471719"/>
            <a:ext cx="1817634" cy="210312"/>
            <a:chOff x="1890764" y="1704136"/>
            <a:chExt cx="1817634" cy="210312"/>
          </a:xfrm>
        </p:grpSpPr>
        <p:sp>
          <p:nvSpPr>
            <p:cNvPr id="45" name="Rounded Rectangle 44">
              <a:hlinkClick r:id="" action="ppaction://hlinkshowjump?jump=previousslide"/>
            </p:cNvPr>
            <p:cNvSpPr/>
            <p:nvPr/>
          </p:nvSpPr>
          <p:spPr>
            <a:xfrm>
              <a:off x="1890764" y="1704136"/>
              <a:ext cx="1817634" cy="210312"/>
            </a:xfrm>
            <a:prstGeom prst="roundRect">
              <a:avLst>
                <a:gd name="adj" fmla="val 727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  </a:t>
              </a:r>
              <a:r>
                <a:rPr lang="en-US" sz="7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venir Book"/>
                  <a:cs typeface="Avenir Book"/>
                </a:rPr>
                <a:t>Campaign: Memorial Day Special 2015</a:t>
              </a:r>
              <a:endPara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3585733" y="1796637"/>
              <a:ext cx="63094" cy="41148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918383" y="4686693"/>
            <a:ext cx="137160" cy="137160"/>
            <a:chOff x="7007575" y="2124075"/>
            <a:chExt cx="182880" cy="182880"/>
          </a:xfrm>
        </p:grpSpPr>
        <p:sp>
          <p:nvSpPr>
            <p:cNvPr id="49" name="Rounded Rectangle 48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918383" y="5043650"/>
            <a:ext cx="137160" cy="137160"/>
            <a:chOff x="7007575" y="2124075"/>
            <a:chExt cx="182880" cy="182880"/>
          </a:xfrm>
        </p:grpSpPr>
        <p:sp>
          <p:nvSpPr>
            <p:cNvPr id="52" name="Rounded Rectangle 51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902508" y="2228875"/>
            <a:ext cx="21521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890766" y="2720797"/>
            <a:ext cx="244322" cy="107722"/>
            <a:chOff x="1890766" y="2720797"/>
            <a:chExt cx="244322" cy="107722"/>
          </a:xfrm>
        </p:grpSpPr>
        <p:sp>
          <p:nvSpPr>
            <p:cNvPr id="57" name="Snip Single Corner Rectangle 56"/>
            <p:cNvSpPr/>
            <p:nvPr/>
          </p:nvSpPr>
          <p:spPr>
            <a:xfrm rot="5400000">
              <a:off x="2023740" y="2695354"/>
              <a:ext cx="79554" cy="143143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endParaRPr lang="en-US" sz="7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90766" y="2720797"/>
              <a:ext cx="136105" cy="1077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rgbClr val="FDE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0" y="746070"/>
            <a:ext cx="1717607" cy="6033078"/>
          </a:xfrm>
          <a:prstGeom prst="roundRect">
            <a:avLst>
              <a:gd name="adj" fmla="val 0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Campaigns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Archive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Current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Memorial Day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Speci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Locations </a:t>
            </a:r>
            <a:r>
              <a:rPr lang="en-US" sz="1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(near 02143)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All Available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Previously Targeted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Café Zing, Porter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Squar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Bourbon Coffee, 1815 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Café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Rustica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, 356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Beac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Crema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Café, The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Atriu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sz="1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Media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</a:t>
            </a: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All Available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Previously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Used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Thu/Fri Pre-Weekend S…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       Summer Weekday </a:t>
            </a:r>
            <a:r>
              <a:rPr lang="en-US" sz="9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Spe</a:t>
            </a:r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…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890764" y="805960"/>
            <a:ext cx="7175441" cy="82675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All-time 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cork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metrics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3441394" y="753447"/>
            <a:ext cx="1280160" cy="816348"/>
            <a:chOff x="3486151" y="575647"/>
            <a:chExt cx="1280160" cy="816348"/>
          </a:xfrm>
        </p:grpSpPr>
        <p:sp>
          <p:nvSpPr>
            <p:cNvPr id="58" name="Rounded Rectangle 57"/>
            <p:cNvSpPr/>
            <p:nvPr/>
          </p:nvSpPr>
          <p:spPr>
            <a:xfrm>
              <a:off x="3552022" y="983821"/>
              <a:ext cx="1148418" cy="408174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eViews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486151" y="575647"/>
              <a:ext cx="1280160" cy="816348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12,500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77626" y="753447"/>
            <a:ext cx="1425242" cy="816348"/>
            <a:chOff x="4858897" y="575647"/>
            <a:chExt cx="1425242" cy="816348"/>
          </a:xfrm>
        </p:grpSpPr>
        <p:sp>
          <p:nvSpPr>
            <p:cNvPr id="60" name="Rounded Rectangle 59"/>
            <p:cNvSpPr/>
            <p:nvPr/>
          </p:nvSpPr>
          <p:spPr>
            <a:xfrm>
              <a:off x="4858897" y="983821"/>
              <a:ext cx="1425242" cy="408174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Unique Interactions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4931438" y="575647"/>
              <a:ext cx="1280160" cy="816348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923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8940" y="753447"/>
            <a:ext cx="1425242" cy="816348"/>
            <a:chOff x="6284139" y="575647"/>
            <a:chExt cx="1425242" cy="816348"/>
          </a:xfrm>
        </p:grpSpPr>
        <p:sp>
          <p:nvSpPr>
            <p:cNvPr id="61" name="Rounded Rectangle 60"/>
            <p:cNvSpPr/>
            <p:nvPr/>
          </p:nvSpPr>
          <p:spPr>
            <a:xfrm>
              <a:off x="6284139" y="983821"/>
              <a:ext cx="1425242" cy="408174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Total Spend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6356680" y="575647"/>
              <a:ext cx="1280160" cy="816348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$1,255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40255" y="753447"/>
            <a:ext cx="1356824" cy="816348"/>
            <a:chOff x="7740255" y="575647"/>
            <a:chExt cx="1356824" cy="816348"/>
          </a:xfrm>
        </p:grpSpPr>
        <p:sp>
          <p:nvSpPr>
            <p:cNvPr id="62" name="Rounded Rectangle 61"/>
            <p:cNvSpPr/>
            <p:nvPr/>
          </p:nvSpPr>
          <p:spPr>
            <a:xfrm>
              <a:off x="7740255" y="983821"/>
              <a:ext cx="1356824" cy="408174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Cost/Interaction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778587" y="575647"/>
              <a:ext cx="1280160" cy="816348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$1.36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4749590" y="872866"/>
            <a:ext cx="0" cy="6929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12218" y="876855"/>
            <a:ext cx="0" cy="6929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230904" y="872866"/>
            <a:ext cx="0" cy="6929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243099" y="498621"/>
            <a:ext cx="4189036" cy="289957"/>
            <a:chOff x="478579" y="498621"/>
            <a:chExt cx="4189036" cy="289957"/>
          </a:xfrm>
        </p:grpSpPr>
        <p:sp>
          <p:nvSpPr>
            <p:cNvPr id="85" name="Rounded Rectangle 84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CAMPAIGN</a:t>
              </a: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60108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LEADS</a:t>
              </a:r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44782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>
                  <a:solidFill>
                    <a:schemeClr val="accent6">
                      <a:lumMod val="75000"/>
                    </a:schemeClr>
                  </a:solidFill>
                  <a:latin typeface="Avenir Book"/>
                  <a:cs typeface="Avenir Book"/>
                </a:rPr>
                <a:t>ANALYTICS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3570335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MEDIA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53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6066" y="1870806"/>
            <a:ext cx="3840479" cy="3136377"/>
            <a:chOff x="908466" y="1870806"/>
            <a:chExt cx="3840479" cy="3136377"/>
          </a:xfrm>
        </p:grpSpPr>
        <p:sp>
          <p:nvSpPr>
            <p:cNvPr id="8" name="Can 7"/>
            <p:cNvSpPr/>
            <p:nvPr/>
          </p:nvSpPr>
          <p:spPr>
            <a:xfrm>
              <a:off x="2280065" y="4502418"/>
              <a:ext cx="1097280" cy="384048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an 6"/>
            <p:cNvSpPr/>
            <p:nvPr/>
          </p:nvSpPr>
          <p:spPr>
            <a:xfrm>
              <a:off x="2074325" y="4101232"/>
              <a:ext cx="1508760" cy="448056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n 5"/>
            <p:cNvSpPr/>
            <p:nvPr/>
          </p:nvSpPr>
          <p:spPr>
            <a:xfrm>
              <a:off x="1841153" y="3636038"/>
              <a:ext cx="1975104" cy="512064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an 4"/>
            <p:cNvSpPr/>
            <p:nvPr/>
          </p:nvSpPr>
          <p:spPr>
            <a:xfrm>
              <a:off x="1562261" y="3106836"/>
              <a:ext cx="2532888" cy="576072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an 3"/>
            <p:cNvSpPr/>
            <p:nvPr/>
          </p:nvSpPr>
          <p:spPr>
            <a:xfrm>
              <a:off x="1251365" y="2513626"/>
              <a:ext cx="3154680" cy="640080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Can 2"/>
            <p:cNvSpPr/>
            <p:nvPr/>
          </p:nvSpPr>
          <p:spPr>
            <a:xfrm>
              <a:off x="908466" y="1870806"/>
              <a:ext cx="3840479" cy="689690"/>
            </a:xfrm>
            <a:prstGeom prst="can">
              <a:avLst>
                <a:gd name="adj" fmla="val 50000"/>
              </a:avLst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857156" y="2138903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Awareness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857156" y="2733119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Consideration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57156" y="3276187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Intent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57156" y="3756655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Purchase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857156" y="4172391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Loyalty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57156" y="4526715"/>
              <a:ext cx="1943099" cy="480468"/>
            </a:xfrm>
            <a:prstGeom prst="roundRect">
              <a:avLst>
                <a:gd name="adj" fmla="val 0"/>
              </a:avLst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spcBef>
                  <a:spcPct val="20000"/>
                </a:spcBef>
                <a:buFont typeface="Arial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venir Medium"/>
                  <a:cs typeface="Avenir Medium"/>
                </a:rPr>
                <a:t>Advocacy</a:t>
              </a:r>
              <a:endParaRPr lang="en-US" sz="1600" b="1" dirty="0">
                <a:solidFill>
                  <a:schemeClr val="bg1"/>
                </a:solidFill>
                <a:latin typeface="Avenir Medium"/>
                <a:cs typeface="Avenir Medium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389928" y="2099579"/>
            <a:ext cx="3347672" cy="3183621"/>
          </a:xfrm>
          <a:prstGeom prst="roundRect">
            <a:avLst>
              <a:gd name="adj" fmla="val 0"/>
            </a:avLst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/>
              <a:buNone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User interaction with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venir Black"/>
                <a:cs typeface="Avenir Black"/>
              </a:rPr>
              <a:t>cork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pushes hyper-local advertising up the marketing funnel, </a:t>
            </a:r>
          </a:p>
          <a:p>
            <a:pPr>
              <a:spcBef>
                <a:spcPct val="20000"/>
              </a:spcBef>
              <a:buFont typeface="Arial"/>
              <a:buNone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adds value for both advertisers and customers.</a:t>
            </a:r>
          </a:p>
          <a:p>
            <a:pPr>
              <a:spcBef>
                <a:spcPct val="20000"/>
              </a:spcBef>
              <a:buFont typeface="Arial"/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venir Light"/>
              <a:cs typeface="Avenir Ligh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larger audience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opportunity to persuade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Light"/>
                <a:cs typeface="Avenir Light"/>
              </a:rPr>
              <a:t>targeted messaging</a:t>
            </a:r>
          </a:p>
        </p:txBody>
      </p:sp>
      <p:sp>
        <p:nvSpPr>
          <p:cNvPr id="22" name="Curved Right Arrow 21"/>
          <p:cNvSpPr/>
          <p:nvPr/>
        </p:nvSpPr>
        <p:spPr>
          <a:xfrm flipH="1" flipV="1">
            <a:off x="3708413" y="2733119"/>
            <a:ext cx="888132" cy="1270039"/>
          </a:xfrm>
          <a:prstGeom prst="curvedRightArrow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0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2" b="15651"/>
          <a:stretch/>
        </p:blipFill>
        <p:spPr>
          <a:xfrm>
            <a:off x="0" y="746070"/>
            <a:ext cx="9143568" cy="5290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3338" y="4524977"/>
            <a:ext cx="5797324" cy="987175"/>
            <a:chOff x="1530766" y="4524977"/>
            <a:chExt cx="5797324" cy="987175"/>
          </a:xfrm>
        </p:grpSpPr>
        <p:sp>
          <p:nvSpPr>
            <p:cNvPr id="28" name="Rounded Rectangle 27"/>
            <p:cNvSpPr/>
            <p:nvPr/>
          </p:nvSpPr>
          <p:spPr>
            <a:xfrm>
              <a:off x="3129165" y="4578385"/>
              <a:ext cx="3618770" cy="93376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earns </a:t>
              </a:r>
              <a:r>
                <a:rPr lang="en-US" sz="2400" dirty="0" smtClean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rPr>
                <a:t>p</a:t>
              </a:r>
              <a:r>
                <a:rPr lang="en-US" sz="2400" dirty="0" smtClean="0">
                  <a:solidFill>
                    <a:srgbClr val="FFDF00"/>
                  </a:solidFill>
                  <a:latin typeface="Avenir Book" charset="0"/>
                  <a:ea typeface="Avenir Book" charset="0"/>
                  <a:cs typeface="Avenir Book" charset="0"/>
                </a:rPr>
                <a:t>e</a:t>
              </a:r>
              <a:r>
                <a:rPr lang="en-US" sz="2400" dirty="0" smtClean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r>
                <a:rPr lang="en-US" sz="2400" dirty="0" smtClean="0">
                  <a:solidFill>
                    <a:srgbClr val="43EEE2"/>
                  </a:solidFill>
                  <a:latin typeface="Avenir Book" charset="0"/>
                  <a:ea typeface="Avenir Book" charset="0"/>
                  <a:cs typeface="Avenir Book" charset="0"/>
                </a:rPr>
                <a:t>t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</a:t>
              </a:r>
              <a:r>
                <a:rPr lang="en-US" sz="2400" dirty="0" smtClean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u</a:t>
              </a:r>
              <a:r>
                <a:rPr lang="en-US" sz="2400" dirty="0" smtClean="0">
                  <a:solidFill>
                    <a:srgbClr val="7030A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en-US" sz="2400" b="1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award</a:t>
              </a:r>
            </a:p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for </a:t>
              </a: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second straight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 year</a:t>
              </a:r>
            </a:p>
            <a:p>
              <a:endParaRPr lang="en-US" sz="2400" b="1" dirty="0" smtClean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0766" y="4578385"/>
              <a:ext cx="1430431" cy="8058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186431" y="4524977"/>
              <a:ext cx="1141659" cy="914400"/>
              <a:chOff x="7380232" y="4524977"/>
              <a:chExt cx="1141659" cy="914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90051" y="4524977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25020" y="4728044"/>
                <a:ext cx="1058580" cy="237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380232" y="4652731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s</a:t>
                </a:r>
                <a:r>
                  <a:rPr lang="en-US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</a:t>
                </a:r>
                <a:r>
                  <a:rPr lang="en-US">
                    <a:solidFill>
                      <a:srgbClr val="FFDF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e</a:t>
                </a:r>
                <a:r>
                  <a:rPr lang="en-US">
                    <a:solidFill>
                      <a:srgbClr val="00B05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</a:t>
                </a:r>
                <a:r>
                  <a:rPr lang="en-US">
                    <a:solidFill>
                      <a:srgbClr val="43EEE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t</a:t>
                </a:r>
                <a:r>
                  <a:rPr lang="en-US">
                    <a:solidFill>
                      <a:schemeClr val="tx2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r</a:t>
                </a:r>
                <a:r>
                  <a:rPr lang="en-US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u</a:t>
                </a:r>
                <a:r>
                  <a:rPr lang="en-US">
                    <a:solidFill>
                      <a:srgbClr val="7030A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563616" y="4954769"/>
                <a:ext cx="7748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AWARD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01633" y="51008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smtClean="0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2016</a:t>
                </a:r>
                <a:endParaRPr lang="en-US" sz="1050" b="1" dirty="0" smtClean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88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794625" y="144780"/>
            <a:ext cx="1062992" cy="289957"/>
          </a:xfrm>
          <a:prstGeom prst="roundRect">
            <a:avLst>
              <a:gd name="adj" fmla="val 727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smtClean="0">
                <a:solidFill>
                  <a:srgbClr val="7F7F7F"/>
                </a:solidFill>
                <a:latin typeface="Avenir Book"/>
                <a:cs typeface="Avenir Book"/>
              </a:rPr>
              <a:t>login</a:t>
            </a:r>
            <a:endParaRPr lang="en-US" sz="1050" b="1" dirty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14" name="Triangle 13"/>
          <p:cNvSpPr/>
          <p:nvPr/>
        </p:nvSpPr>
        <p:spPr>
          <a:xfrm>
            <a:off x="8744587" y="426230"/>
            <a:ext cx="182880" cy="9144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97147" y="511943"/>
            <a:ext cx="2050395" cy="2347987"/>
          </a:xfrm>
          <a:prstGeom prst="roundRect">
            <a:avLst>
              <a:gd name="adj" fmla="val 2319"/>
            </a:avLst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10420" y="563487"/>
            <a:ext cx="1503323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an account?</a:t>
            </a:r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120107" y="813870"/>
            <a:ext cx="1803210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198741" y="780002"/>
            <a:ext cx="1477174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dfutrell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120107" y="1111337"/>
            <a:ext cx="1803210" cy="214129"/>
          </a:xfrm>
          <a:prstGeom prst="roundRect">
            <a:avLst>
              <a:gd name="adj" fmla="val 727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198741" y="1077469"/>
            <a:ext cx="1477174" cy="302741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********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60934" y="1073310"/>
            <a:ext cx="229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Avenir Book"/>
                <a:cs typeface="Avenir Book"/>
              </a:rPr>
              <a:t>|</a:t>
            </a:r>
            <a:endParaRPr lang="en-US" sz="1600"/>
          </a:p>
        </p:txBody>
      </p:sp>
      <p:sp>
        <p:nvSpPr>
          <p:cNvPr id="43" name="Rounded Rectangle 42"/>
          <p:cNvSpPr/>
          <p:nvPr/>
        </p:nvSpPr>
        <p:spPr>
          <a:xfrm>
            <a:off x="7120107" y="1743451"/>
            <a:ext cx="1803210" cy="274320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Log In</a:t>
            </a:r>
            <a:endParaRPr lang="en-US" sz="1000" b="1" dirty="0"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118144" y="2469704"/>
            <a:ext cx="1803210" cy="274320"/>
          </a:xfrm>
          <a:prstGeom prst="roundRect">
            <a:avLst>
              <a:gd name="adj" fmla="val 7272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rPr>
              <a:t>Sign Up</a:t>
            </a:r>
            <a:endParaRPr lang="en-US" sz="1000" b="1" dirty="0">
              <a:solidFill>
                <a:schemeClr val="bg1"/>
              </a:solidFill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50044" y="2224232"/>
            <a:ext cx="1503323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to Spectrum?</a:t>
            </a:r>
            <a:endParaRPr lang="en-US" sz="1050" dirty="0">
              <a:solidFill>
                <a:srgbClr val="00B05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124364" y="2140092"/>
            <a:ext cx="1801368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7120107" y="1415285"/>
            <a:ext cx="128016" cy="128016"/>
            <a:chOff x="7007575" y="2124075"/>
            <a:chExt cx="182880" cy="182880"/>
          </a:xfrm>
        </p:grpSpPr>
        <p:sp>
          <p:nvSpPr>
            <p:cNvPr id="50" name="Rounded Rectangle 49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007575" y="2124075"/>
              <a:ext cx="182880" cy="18288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175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304745" y="1362838"/>
            <a:ext cx="1696890" cy="18466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Remember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me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•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accent5"/>
                </a:solidFill>
              </a:rPr>
              <a:t>Forgot password?</a:t>
            </a:r>
            <a:endParaRPr lang="en-US" sz="900" dirty="0">
              <a:solidFill>
                <a:schemeClr val="accent5"/>
              </a:solidFill>
            </a:endParaRPr>
          </a:p>
        </p:txBody>
      </p:sp>
      <p:sp>
        <p:nvSpPr>
          <p:cNvPr id="52" name="Rectangle 51">
            <a:hlinkClick r:id="rId8" action="ppaction://hlinksldjump"/>
          </p:cNvPr>
          <p:cNvSpPr/>
          <p:nvPr/>
        </p:nvSpPr>
        <p:spPr>
          <a:xfrm>
            <a:off x="7110420" y="1677441"/>
            <a:ext cx="1810934" cy="3467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32" b="15651"/>
          <a:stretch/>
        </p:blipFill>
        <p:spPr>
          <a:xfrm>
            <a:off x="0" y="746070"/>
            <a:ext cx="9143568" cy="52906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477866"/>
            <a:ext cx="9143568" cy="100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>
                  <a:solidFill>
                    <a:srgbClr val="7F7F7F"/>
                  </a:solidFill>
                  <a:latin typeface="Avenir Book"/>
                  <a:cs typeface="Avenir Book"/>
                </a:rPr>
                <a:t>MY ANALYTICS</a:t>
              </a: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61" name="Rectangle 260">
            <a:hlinkClick r:id="rId3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4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3338" y="4524977"/>
            <a:ext cx="5797324" cy="987175"/>
            <a:chOff x="1530766" y="4524977"/>
            <a:chExt cx="5797324" cy="987175"/>
          </a:xfrm>
        </p:grpSpPr>
        <p:sp>
          <p:nvSpPr>
            <p:cNvPr id="28" name="Rounded Rectangle 27"/>
            <p:cNvSpPr/>
            <p:nvPr/>
          </p:nvSpPr>
          <p:spPr>
            <a:xfrm>
              <a:off x="3129165" y="4578385"/>
              <a:ext cx="3618770" cy="93376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earns </a:t>
              </a:r>
              <a:r>
                <a:rPr lang="en-US" sz="2400" dirty="0" smtClean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s</a:t>
              </a:r>
              <a:r>
                <a:rPr lang="en-US" sz="2400" dirty="0" smtClean="0">
                  <a:solidFill>
                    <a:schemeClr val="accent2"/>
                  </a:solidFill>
                  <a:latin typeface="Avenir Book" charset="0"/>
                  <a:ea typeface="Avenir Book" charset="0"/>
                  <a:cs typeface="Avenir Book" charset="0"/>
                </a:rPr>
                <a:t>p</a:t>
              </a:r>
              <a:r>
                <a:rPr lang="en-US" sz="2400" dirty="0" smtClean="0">
                  <a:solidFill>
                    <a:srgbClr val="FFDF00"/>
                  </a:solidFill>
                  <a:latin typeface="Avenir Book" charset="0"/>
                  <a:ea typeface="Avenir Book" charset="0"/>
                  <a:cs typeface="Avenir Book" charset="0"/>
                </a:rPr>
                <a:t>e</a:t>
              </a:r>
              <a:r>
                <a:rPr lang="en-US" sz="2400" dirty="0" smtClean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c</a:t>
              </a:r>
              <a:r>
                <a:rPr lang="en-US" sz="2400" dirty="0" smtClean="0">
                  <a:solidFill>
                    <a:srgbClr val="43EEE2"/>
                  </a:solidFill>
                  <a:latin typeface="Avenir Book" charset="0"/>
                  <a:ea typeface="Avenir Book" charset="0"/>
                  <a:cs typeface="Avenir Book" charset="0"/>
                </a:rPr>
                <a:t>t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r</a:t>
              </a:r>
              <a:r>
                <a:rPr lang="en-US" sz="2400" dirty="0" smtClean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u</a:t>
              </a:r>
              <a:r>
                <a:rPr lang="en-US" sz="2400" dirty="0" smtClean="0">
                  <a:solidFill>
                    <a:srgbClr val="7030A0"/>
                  </a:solidFill>
                  <a:latin typeface="Avenir Book" charset="0"/>
                  <a:ea typeface="Avenir Book" charset="0"/>
                  <a:cs typeface="Avenir Book" charset="0"/>
                </a:rPr>
                <a:t>m</a:t>
              </a:r>
              <a:r>
                <a:rPr lang="en-US" sz="2400" b="1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 award</a:t>
              </a:r>
            </a:p>
            <a:p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for </a:t>
              </a: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second straight</a:t>
              </a:r>
              <a:r>
                <a:rPr 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rPr>
                <a:t> year</a:t>
              </a:r>
            </a:p>
            <a:p>
              <a:endParaRPr lang="en-US" sz="2400" b="1" dirty="0" smtClean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0766" y="4578385"/>
              <a:ext cx="1430431" cy="80581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186431" y="4524977"/>
              <a:ext cx="1141659" cy="914400"/>
              <a:chOff x="7380232" y="4524977"/>
              <a:chExt cx="1141659" cy="914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490051" y="4524977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rgbClr val="FFC000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425020" y="4728044"/>
                <a:ext cx="1058580" cy="2373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380232" y="4652731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s</a:t>
                </a:r>
                <a:r>
                  <a:rPr lang="en-US">
                    <a:solidFill>
                      <a:schemeClr val="accent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p</a:t>
                </a:r>
                <a:r>
                  <a:rPr lang="en-US">
                    <a:solidFill>
                      <a:srgbClr val="FFDF0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e</a:t>
                </a:r>
                <a:r>
                  <a:rPr lang="en-US">
                    <a:solidFill>
                      <a:srgbClr val="00B05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</a:t>
                </a:r>
                <a:r>
                  <a:rPr lang="en-US">
                    <a:solidFill>
                      <a:srgbClr val="43EEE2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t</a:t>
                </a:r>
                <a:r>
                  <a:rPr lang="en-US">
                    <a:solidFill>
                      <a:schemeClr val="tx2">
                        <a:lumMod val="75000"/>
                      </a:schemeClr>
                    </a:solidFill>
                    <a:latin typeface="Avenir Book" charset="0"/>
                    <a:ea typeface="Avenir Book" charset="0"/>
                    <a:cs typeface="Avenir Book" charset="0"/>
                  </a:rPr>
                  <a:t>r</a:t>
                </a:r>
                <a:r>
                  <a:rPr lang="en-US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u</a:t>
                </a:r>
                <a:r>
                  <a:rPr lang="en-US">
                    <a:solidFill>
                      <a:srgbClr val="7030A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</a:t>
                </a: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563616" y="4954769"/>
                <a:ext cx="7748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AWARD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01633" y="5100819"/>
                <a:ext cx="4988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smtClean="0">
                    <a:solidFill>
                      <a:schemeClr val="bg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2016</a:t>
                </a:r>
                <a:endParaRPr lang="en-US" sz="1050" b="1" dirty="0" smtClean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sp>
        <p:nvSpPr>
          <p:cNvPr id="39" name="Rectangle 38">
            <a:hlinkClick r:id="rId7" action="ppaction://hlinksldjump"/>
          </p:cNvPr>
          <p:cNvSpPr/>
          <p:nvPr/>
        </p:nvSpPr>
        <p:spPr>
          <a:xfrm>
            <a:off x="234023" y="541128"/>
            <a:ext cx="993644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1645" y="5834743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002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8845" y="5834743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industry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location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company size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496484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390822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608478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hlinkClick r:id="rId2" action="ppaction://hlinksldjump"/>
          </p:cNvPr>
          <p:cNvSpPr/>
          <p:nvPr/>
        </p:nvSpPr>
        <p:spPr>
          <a:xfrm>
            <a:off x="3463379" y="886712"/>
            <a:ext cx="633672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572019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/>
          <p:cNvSpPr/>
          <p:nvPr/>
        </p:nvSpPr>
        <p:spPr>
          <a:xfrm>
            <a:off x="234023" y="878100"/>
            <a:ext cx="1469219" cy="1912234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Goals                          –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gender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race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Favorite Reports        +</a:t>
            </a:r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260" name="Rectangle 259">
            <a:hlinkClick r:id="rId3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hlinkClick r:id="rId4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3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93" name="Title 1"/>
          <p:cNvSpPr txBox="1">
            <a:spLocks/>
          </p:cNvSpPr>
          <p:nvPr/>
        </p:nvSpPr>
        <p:spPr>
          <a:xfrm>
            <a:off x="0" y="-116413"/>
            <a:ext cx="2399323" cy="1143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smtClean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</a:t>
            </a:r>
            <a:r>
              <a:rPr lang="en-US" sz="4000" smtClean="0">
                <a:solidFill>
                  <a:srgbClr val="FFDF00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c</a:t>
            </a:r>
            <a:r>
              <a:rPr lang="en-US" sz="4000" smtClean="0">
                <a:solidFill>
                  <a:srgbClr val="43EEE2"/>
                </a:solidFill>
                <a:latin typeface="Avenir Book" charset="0"/>
                <a:ea typeface="Avenir Book" charset="0"/>
                <a:cs typeface="Avenir Book" charset="0"/>
              </a:rPr>
              <a:t>t</a:t>
            </a:r>
            <a:r>
              <a:rPr lang="en-US" sz="4000" smtClean="0">
                <a:solidFill>
                  <a:schemeClr val="tx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</a:t>
            </a:r>
            <a:r>
              <a:rPr lang="en-US" sz="4000" smtClean="0">
                <a:solidFill>
                  <a:srgbClr val="0070C0"/>
                </a:solidFill>
                <a:latin typeface="Avenir Book" charset="0"/>
                <a:ea typeface="Avenir Book" charset="0"/>
                <a:cs typeface="Avenir Book" charset="0"/>
              </a:rPr>
              <a:t>u</a:t>
            </a:r>
            <a:r>
              <a:rPr lang="en-US" sz="4000" smtClean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m</a:t>
            </a:r>
            <a:endParaRPr lang="en-US" sz="4000" dirty="0">
              <a:solidFill>
                <a:srgbClr val="7030A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>
            <a:hlinkClick r:id="rId2" action="ppaction://hlinksldjump"/>
          </p:cNvPr>
          <p:cNvSpPr/>
          <p:nvPr/>
        </p:nvSpPr>
        <p:spPr>
          <a:xfrm>
            <a:off x="1816605" y="1065612"/>
            <a:ext cx="7327395" cy="57906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78959" y="1065612"/>
            <a:ext cx="2361973" cy="3626131"/>
          </a:xfrm>
          <a:prstGeom prst="rect">
            <a:avLst/>
          </a:prstGeom>
          <a:solidFill>
            <a:srgbClr val="DEF3F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Isosceles Triangle 241"/>
          <p:cNvSpPr/>
          <p:nvPr/>
        </p:nvSpPr>
        <p:spPr>
          <a:xfrm rot="10800000">
            <a:off x="4590479" y="4566884"/>
            <a:ext cx="137160" cy="6400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78958" y="2718763"/>
            <a:ext cx="2361974" cy="159914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9225" y="1065612"/>
            <a:ext cx="2251708" cy="3439403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hospitality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human resources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export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family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industrial automation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services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and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Insurance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international affairs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international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trade and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investment banking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investment management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judiciary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law enforcement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law practice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legal services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legislative office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leisure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travel &amp;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tourism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</a:p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logistics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supply chain</a:t>
            </a:r>
          </a:p>
        </p:txBody>
      </p:sp>
      <p:sp>
        <p:nvSpPr>
          <p:cNvPr id="113" name="Rectangle 112">
            <a:hlinkClick r:id="rId3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hlinkClick r:id="rId4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hlinkClick r:id="rId5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industry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location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company size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Isosceles Triangle 241"/>
          <p:cNvSpPr/>
          <p:nvPr/>
        </p:nvSpPr>
        <p:spPr>
          <a:xfrm rot="10800000">
            <a:off x="7496484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241"/>
          <p:cNvSpPr/>
          <p:nvPr/>
        </p:nvSpPr>
        <p:spPr>
          <a:xfrm rot="10800000">
            <a:off x="5390822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241"/>
          <p:cNvSpPr/>
          <p:nvPr/>
        </p:nvSpPr>
        <p:spPr>
          <a:xfrm rot="10800000">
            <a:off x="8608478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7" action="ppaction://hlinksldjump"/>
          </p:cNvPr>
          <p:cNvSpPr/>
          <p:nvPr/>
        </p:nvSpPr>
        <p:spPr>
          <a:xfrm>
            <a:off x="3478300" y="2725073"/>
            <a:ext cx="2362631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241"/>
          <p:cNvSpPr/>
          <p:nvPr/>
        </p:nvSpPr>
        <p:spPr>
          <a:xfrm rot="10800000">
            <a:off x="6572019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hlinkClick r:id="rId8" action="ppaction://hlinksldjump"/>
          </p:cNvPr>
          <p:cNvSpPr/>
          <p:nvPr/>
        </p:nvSpPr>
        <p:spPr>
          <a:xfrm>
            <a:off x="3471840" y="886706"/>
            <a:ext cx="633672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41128"/>
            <a:ext cx="9144000" cy="204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6568043"/>
            <a:ext cx="9144000" cy="28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0" y="541418"/>
            <a:ext cx="1816605" cy="631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243099" y="498621"/>
            <a:ext cx="5903699" cy="289957"/>
            <a:chOff x="478579" y="498621"/>
            <a:chExt cx="5903699" cy="289957"/>
          </a:xfrm>
        </p:grpSpPr>
        <p:sp>
          <p:nvSpPr>
            <p:cNvPr id="181" name="Rounded Rectangle 180"/>
            <p:cNvSpPr/>
            <p:nvPr/>
          </p:nvSpPr>
          <p:spPr>
            <a:xfrm>
              <a:off x="478579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b="1" dirty="0" smtClean="0">
                  <a:solidFill>
                    <a:schemeClr val="accent5">
                      <a:lumMod val="75000"/>
                    </a:schemeClr>
                  </a:solidFill>
                  <a:latin typeface="Avenir Book"/>
                  <a:cs typeface="Avenir Book"/>
                </a:rPr>
                <a:t>MY ANALYTICS</a:t>
              </a:r>
              <a:endParaRPr lang="en-US" sz="1050" b="1" dirty="0">
                <a:solidFill>
                  <a:schemeClr val="accent5">
                    <a:lumMod val="75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1948222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RESOURCES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3260628" y="498621"/>
              <a:ext cx="1097280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VOLUNTEER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560933" y="498621"/>
              <a:ext cx="1821345" cy="289957"/>
            </a:xfrm>
            <a:prstGeom prst="roundRect">
              <a:avLst>
                <a:gd name="adj" fmla="val 7272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50" dirty="0" smtClean="0">
                  <a:solidFill>
                    <a:srgbClr val="7F7F7F"/>
                  </a:solidFill>
                  <a:latin typeface="Avenir Book"/>
                  <a:cs typeface="Avenir Book"/>
                </a:rPr>
                <a:t>LEARNING COMMUNITY</a:t>
              </a:r>
              <a:endParaRPr lang="en-US" sz="1050" dirty="0">
                <a:solidFill>
                  <a:srgbClr val="7F7F7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1979665" y="833765"/>
            <a:ext cx="6969976" cy="20774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MediaMath with  </a:t>
            </a:r>
            <a:r>
              <a:rPr lang="en-US" sz="1050" b="1" dirty="0" smtClean="0">
                <a:solidFill>
                  <a:schemeClr val="accent5"/>
                </a:solidFill>
              </a:rPr>
              <a:t>internet     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companies in  </a:t>
            </a:r>
            <a:r>
              <a:rPr lang="en-US" sz="1050" b="1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company size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by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dimension   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using  </a:t>
            </a:r>
            <a:r>
              <a:rPr lang="en-US" sz="1050" b="1" dirty="0" smtClean="0">
                <a:solidFill>
                  <a:schemeClr val="bg1">
                    <a:lumMod val="75000"/>
                  </a:schemeClr>
                </a:solidFill>
              </a:rPr>
              <a:t>which data</a:t>
            </a:r>
            <a:endParaRPr lang="en-US" sz="105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6" name="Isosceles Triangle 241"/>
          <p:cNvSpPr/>
          <p:nvPr/>
        </p:nvSpPr>
        <p:spPr>
          <a:xfrm rot="10800000">
            <a:off x="7496484" y="943608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241"/>
          <p:cNvSpPr/>
          <p:nvPr/>
        </p:nvSpPr>
        <p:spPr>
          <a:xfrm rot="10800000">
            <a:off x="5390822" y="945944"/>
            <a:ext cx="63094" cy="41148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241"/>
          <p:cNvSpPr/>
          <p:nvPr/>
        </p:nvSpPr>
        <p:spPr>
          <a:xfrm rot="10800000">
            <a:off x="8608478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4892128" y="885511"/>
            <a:ext cx="567047" cy="1392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Isosceles Triangle 241"/>
          <p:cNvSpPr/>
          <p:nvPr/>
        </p:nvSpPr>
        <p:spPr>
          <a:xfrm rot="10800000">
            <a:off x="3992712" y="943970"/>
            <a:ext cx="63094" cy="41148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Isosceles Triangle 241"/>
          <p:cNvSpPr/>
          <p:nvPr/>
        </p:nvSpPr>
        <p:spPr>
          <a:xfrm rot="10800000">
            <a:off x="6572019" y="945944"/>
            <a:ext cx="63094" cy="4114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/>
          <p:cNvSpPr/>
          <p:nvPr/>
        </p:nvSpPr>
        <p:spPr>
          <a:xfrm>
            <a:off x="234023" y="878100"/>
            <a:ext cx="1469219" cy="1912234"/>
          </a:xfrm>
          <a:prstGeom prst="roundRect">
            <a:avLst>
              <a:gd name="adj" fmla="val 727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Goals                          –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gender</a:t>
            </a: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race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Favorite Reports        +</a:t>
            </a:r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  <a:p>
            <a:r>
              <a:rPr lang="en-US" sz="1050" dirty="0">
                <a:solidFill>
                  <a:srgbClr val="7F7F7F"/>
                </a:solidFill>
                <a:latin typeface="Avenir Book"/>
                <a:cs typeface="Avenir Book"/>
              </a:rPr>
              <a:t> </a:t>
            </a:r>
            <a:r>
              <a:rPr lang="en-US" sz="1050" dirty="0" smtClean="0">
                <a:solidFill>
                  <a:srgbClr val="7F7F7F"/>
                </a:solidFill>
                <a:latin typeface="Avenir Book"/>
                <a:cs typeface="Avenir Book"/>
              </a:rPr>
              <a:t>    </a:t>
            </a:r>
          </a:p>
          <a:p>
            <a:endParaRPr lang="en-US" sz="1050" dirty="0" smtClean="0">
              <a:solidFill>
                <a:srgbClr val="7F7F7F"/>
              </a:solidFill>
              <a:latin typeface="Avenir Book"/>
              <a:cs typeface="Avenir Book"/>
            </a:endParaRPr>
          </a:p>
        </p:txBody>
      </p:sp>
      <p:sp>
        <p:nvSpPr>
          <p:cNvPr id="260" name="Rectangle 259">
            <a:hlinkClick r:id="rId3" action="ppaction://hlinksldjump"/>
          </p:cNvPr>
          <p:cNvSpPr/>
          <p:nvPr/>
        </p:nvSpPr>
        <p:spPr>
          <a:xfrm>
            <a:off x="1692146" y="541128"/>
            <a:ext cx="864787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hlinkClick r:id="rId4" action="ppaction://hlinksldjump"/>
          </p:cNvPr>
          <p:cNvSpPr/>
          <p:nvPr/>
        </p:nvSpPr>
        <p:spPr>
          <a:xfrm>
            <a:off x="3011442" y="541128"/>
            <a:ext cx="874758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hlinkClick r:id="rId5" action="ppaction://hlinksldjump"/>
          </p:cNvPr>
          <p:cNvSpPr/>
          <p:nvPr/>
        </p:nvSpPr>
        <p:spPr>
          <a:xfrm>
            <a:off x="4275241" y="541128"/>
            <a:ext cx="1634492" cy="20494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6" action="ppaction://hlinksldjump"/>
          </p:cNvPr>
          <p:cNvSpPr/>
          <p:nvPr/>
        </p:nvSpPr>
        <p:spPr>
          <a:xfrm>
            <a:off x="0" y="0"/>
            <a:ext cx="2184400" cy="4986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6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18469</TotalTime>
  <Words>4113</Words>
  <Application>Microsoft Macintosh PowerPoint</Application>
  <PresentationFormat>On-screen Show (4:3)</PresentationFormat>
  <Paragraphs>1396</Paragraphs>
  <Slides>44</Slides>
  <Notes>0</Notes>
  <HiddenSlides>43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Avenir Black</vt:lpstr>
      <vt:lpstr>Avenir Book</vt:lpstr>
      <vt:lpstr>Avenir Light</vt:lpstr>
      <vt:lpstr>Avenir Medium</vt:lpstr>
      <vt:lpstr>Calibri</vt:lpstr>
      <vt:lpstr>Helvetica Neue</vt:lpstr>
      <vt:lpstr>Zapf Dingbats</vt:lpstr>
      <vt:lpstr>Arial</vt:lpstr>
      <vt:lpstr>Office Theme</vt:lpstr>
      <vt:lpstr>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MediaMath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Cork</dc:title>
  <dc:subject/>
  <dc:creator>Daniel Futrell</dc:creator>
  <cp:keywords/>
  <dc:description/>
  <cp:lastModifiedBy>Dan Futrell</cp:lastModifiedBy>
  <cp:revision>277</cp:revision>
  <cp:lastPrinted>2015-06-01T17:56:04Z</cp:lastPrinted>
  <dcterms:created xsi:type="dcterms:W3CDTF">2015-05-30T20:20:54Z</dcterms:created>
  <dcterms:modified xsi:type="dcterms:W3CDTF">2016-02-09T16:49:40Z</dcterms:modified>
  <cp:category/>
</cp:coreProperties>
</file>